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70" r:id="rId2"/>
    <p:sldId id="257" r:id="rId3"/>
    <p:sldId id="281" r:id="rId4"/>
    <p:sldId id="258" r:id="rId5"/>
    <p:sldId id="259" r:id="rId6"/>
    <p:sldId id="260" r:id="rId7"/>
    <p:sldId id="279" r:id="rId8"/>
    <p:sldId id="262" r:id="rId9"/>
    <p:sldId id="263" r:id="rId10"/>
    <p:sldId id="264" r:id="rId11"/>
    <p:sldId id="274" r:id="rId12"/>
    <p:sldId id="275" r:id="rId13"/>
    <p:sldId id="276" r:id="rId14"/>
    <p:sldId id="265" r:id="rId15"/>
    <p:sldId id="266" r:id="rId16"/>
    <p:sldId id="267" r:id="rId17"/>
    <p:sldId id="268" r:id="rId18"/>
    <p:sldId id="269" r:id="rId19"/>
    <p:sldId id="277" r:id="rId20"/>
    <p:sldId id="278"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8" name="Slide Number Placeholder 7"/>
          <p:cNvSpPr>
            <a:spLocks noGrp="1"/>
          </p:cNvSpPr>
          <p:nvPr>
            <p:ph type="sldNum" sz="quarter" idx="11"/>
          </p:nvPr>
        </p:nvSpPr>
        <p:spPr/>
        <p:txBody>
          <a:bodyPr/>
          <a:lstStyle/>
          <a:p>
            <a:fld id="{B81EDAE6-3BF4-496C-935E-565B0F87D364}"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54AB635-7E01-440F-BEB6-423E108C2B41}"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B81EDAE6-3BF4-496C-935E-565B0F87D36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954AB635-7E01-440F-BEB6-423E108C2B41}"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1EDAE6-3BF4-496C-935E-565B0F87D36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954AB635-7E01-440F-BEB6-423E108C2B41}" type="datetimeFigureOut">
              <a:rPr lang="en-US" smtClean="0"/>
              <a:pPr/>
              <a:t>5/6/2021</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81EDAE6-3BF4-496C-935E-565B0F87D364}"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4.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4.xml" /></Relationships>
</file>

<file path=ppt/slides/_rels/slide28.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22.jpeg" /><Relationship Id="rId1" Type="http://schemas.openxmlformats.org/officeDocument/2006/relationships/slideLayout" Target="../slideLayouts/slideLayout4.xml" /></Relationships>
</file>

<file path=ppt/slides/_rels/slide29.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jpeg" /><Relationship Id="rId1" Type="http://schemas.openxmlformats.org/officeDocument/2006/relationships/slideLayout" Target="../slideLayouts/slideLayout4.xml" /><Relationship Id="rId4" Type="http://schemas.openxmlformats.org/officeDocument/2006/relationships/image" Target="../media/image2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4.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bg2.png"/>
          <p:cNvPicPr>
            <a:picLocks noChangeAspect="1"/>
          </p:cNvPicPr>
          <p:nvPr/>
        </p:nvPicPr>
        <p:blipFill>
          <a:blip r:embed="rId2"/>
          <a:stretch>
            <a:fillRect/>
          </a:stretch>
        </p:blipFill>
        <p:spPr>
          <a:xfrm>
            <a:off x="2327957" y="3401589"/>
            <a:ext cx="6816043" cy="3456411"/>
          </a:xfrm>
          <a:prstGeom prst="rect">
            <a:avLst/>
          </a:prstGeom>
        </p:spPr>
      </p:pic>
      <p:sp>
        <p:nvSpPr>
          <p:cNvPr id="2" name="Title 1"/>
          <p:cNvSpPr>
            <a:spLocks noGrp="1"/>
          </p:cNvSpPr>
          <p:nvPr>
            <p:ph type="title"/>
          </p:nvPr>
        </p:nvSpPr>
        <p:spPr/>
        <p:txBody>
          <a:bodyPr>
            <a:noAutofit/>
          </a:bodyPr>
          <a:lstStyle/>
          <a:p>
            <a:pPr algn="r"/>
            <a:br>
              <a:rPr lang="en-IN" sz="5400" b="1" u="sng"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lgerian" pitchFamily="82" charset="0"/>
              </a:rPr>
            </a:br>
            <a:r>
              <a:rPr lang="en-IN" sz="5400" b="1" u="sng"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lgerian" pitchFamily="82" charset="0"/>
              </a:rPr>
              <a:t>APARTMENT MANAGEMENT SYSTEM</a:t>
            </a:r>
            <a:endPar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3" name="Content Placeholder 2"/>
          <p:cNvSpPr>
            <a:spLocks noGrp="1"/>
          </p:cNvSpPr>
          <p:nvPr>
            <p:ph idx="1"/>
          </p:nvPr>
        </p:nvSpPr>
        <p:spPr/>
        <p:txBody>
          <a:bodyPr>
            <a:normAutofit/>
            <a:scene3d>
              <a:camera prst="orthographicFront"/>
              <a:lightRig rig="soft" dir="t">
                <a:rot lat="0" lon="0" rev="10800000"/>
              </a:lightRig>
            </a:scene3d>
            <a:sp3d>
              <a:bevelT w="27940" h="12700"/>
              <a:contourClr>
                <a:srgbClr val="DDDDDD"/>
              </a:contourClr>
            </a:sp3d>
          </a:bodyPr>
          <a:lstStyle/>
          <a:p>
            <a:pPr algn="r"/>
            <a:endParaRPr lang="en-IN" sz="2000" b="1" spc="150" dirty="0">
              <a:ln w="11430"/>
              <a:solidFill>
                <a:srgbClr val="F8F8F8"/>
              </a:solidFill>
              <a:effectLst>
                <a:outerShdw blurRad="25400" algn="tl" rotWithShape="0">
                  <a:srgbClr val="000000">
                    <a:alpha val="43000"/>
                  </a:srgbClr>
                </a:outerShdw>
              </a:effectLst>
            </a:endParaRPr>
          </a:p>
          <a:p>
            <a:pPr algn="r"/>
            <a:endParaRPr lang="en-IN" sz="2000" b="1" spc="150" dirty="0">
              <a:ln w="11430"/>
              <a:solidFill>
                <a:srgbClr val="F8F8F8"/>
              </a:solidFill>
              <a:effectLst>
                <a:outerShdw blurRad="25400" algn="tl" rotWithShape="0">
                  <a:srgbClr val="000000">
                    <a:alpha val="43000"/>
                  </a:srgbClr>
                </a:outerShdw>
              </a:effectLst>
            </a:endParaRPr>
          </a:p>
          <a:p>
            <a:pPr algn="r"/>
            <a:endParaRPr lang="en-IN" sz="2000" b="1" spc="150" dirty="0">
              <a:ln w="11430"/>
              <a:solidFill>
                <a:srgbClr val="F8F8F8"/>
              </a:solidFill>
              <a:effectLst>
                <a:outerShdw blurRad="25400" algn="tl" rotWithShape="0">
                  <a:srgbClr val="000000">
                    <a:alpha val="43000"/>
                  </a:srgbClr>
                </a:outerShdw>
              </a:effectLst>
            </a:endParaRPr>
          </a:p>
          <a:p>
            <a:pPr algn="r">
              <a:buNone/>
            </a:pPr>
            <a:r>
              <a:rPr lang="en-IN" sz="2000" b="1" spc="150" dirty="0">
                <a:ln w="11430"/>
                <a:solidFill>
                  <a:srgbClr val="F8F8F8"/>
                </a:solidFill>
                <a:effectLst>
                  <a:outerShdw blurRad="25400" algn="tl" rotWithShape="0">
                    <a:srgbClr val="000000">
                      <a:alpha val="43000"/>
                    </a:srgbClr>
                  </a:outerShdw>
                </a:effectLst>
                <a:latin typeface="Algerian" pitchFamily="82" charset="0"/>
              </a:rPr>
              <a:t>-</a:t>
            </a:r>
            <a:r>
              <a:rPr lang="en-IN" sz="1800" b="1" spc="150" dirty="0">
                <a:ln w="11430"/>
                <a:solidFill>
                  <a:srgbClr val="F8F8F8"/>
                </a:solidFill>
                <a:effectLst>
                  <a:outerShdw blurRad="25400" algn="tl" rotWithShape="0">
                    <a:srgbClr val="000000">
                      <a:alpha val="43000"/>
                    </a:srgbClr>
                  </a:outerShdw>
                </a:effectLst>
                <a:latin typeface="Algerian" pitchFamily="82" charset="0"/>
              </a:rPr>
              <a:t>Sakshil Verma(RA1911031010071)-team lead</a:t>
            </a:r>
          </a:p>
          <a:p>
            <a:pPr algn="r">
              <a:buNone/>
            </a:pPr>
            <a:r>
              <a:rPr lang="en-IN" sz="1800" b="1" spc="150" dirty="0">
                <a:ln w="11430"/>
                <a:solidFill>
                  <a:srgbClr val="F8F8F8"/>
                </a:solidFill>
                <a:effectLst>
                  <a:outerShdw blurRad="25400" algn="tl" rotWithShape="0">
                    <a:srgbClr val="000000">
                      <a:alpha val="43000"/>
                    </a:srgbClr>
                  </a:outerShdw>
                </a:effectLst>
                <a:latin typeface="Algerian" pitchFamily="82" charset="0"/>
              </a:rPr>
              <a:t>-Saksham Thareja(RA1911031010065)-member</a:t>
            </a:r>
          </a:p>
          <a:p>
            <a:pPr algn="r">
              <a:buNone/>
            </a:pPr>
            <a:r>
              <a:rPr lang="en-IN" sz="1800" b="1" spc="150" dirty="0">
                <a:ln w="11430"/>
                <a:solidFill>
                  <a:srgbClr val="F8F8F8"/>
                </a:solidFill>
                <a:effectLst>
                  <a:outerShdw blurRad="25400" algn="tl" rotWithShape="0">
                    <a:srgbClr val="000000">
                      <a:alpha val="43000"/>
                    </a:srgbClr>
                  </a:outerShdw>
                </a:effectLst>
                <a:latin typeface="Algerian" pitchFamily="82" charset="0"/>
              </a:rPr>
              <a:t>-Akarshit Vats(RA1911031010066)-member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7467600" cy="1143000"/>
          </a:xfrm>
        </p:spPr>
        <p:txBody>
          <a:bodyPr/>
          <a:lstStyle/>
          <a:p>
            <a:r>
              <a:rPr lang="en-IN" dirty="0">
                <a:latin typeface="Algerian" pitchFamily="82" charset="0"/>
              </a:rPr>
              <a:t>REQUIREMENTS</a:t>
            </a:r>
            <a:endParaRPr lang="en-US" dirty="0">
              <a:latin typeface="Algerian" pitchFamily="82" charset="0"/>
            </a:endParaRPr>
          </a:p>
        </p:txBody>
      </p:sp>
      <p:sp>
        <p:nvSpPr>
          <p:cNvPr id="3" name="Content Placeholder 2"/>
          <p:cNvSpPr>
            <a:spLocks noGrp="1"/>
          </p:cNvSpPr>
          <p:nvPr>
            <p:ph idx="1"/>
          </p:nvPr>
        </p:nvSpPr>
        <p:spPr>
          <a:xfrm>
            <a:off x="428596" y="1142984"/>
            <a:ext cx="7467600" cy="4525963"/>
          </a:xfrm>
        </p:spPr>
        <p:txBody>
          <a:bodyPr>
            <a:noAutofit/>
          </a:bodyPr>
          <a:lstStyle/>
          <a:p>
            <a:r>
              <a:rPr lang="en-IN" sz="3600" dirty="0"/>
              <a:t>There are three types of requirements :</a:t>
            </a:r>
          </a:p>
          <a:p>
            <a:r>
              <a:rPr lang="en-IN" sz="3600" dirty="0"/>
              <a:t>1) Functional Requirements</a:t>
            </a:r>
          </a:p>
          <a:p>
            <a:r>
              <a:rPr lang="en-IN" sz="3600" dirty="0"/>
              <a:t>2) Non-Functional Requirements</a:t>
            </a:r>
          </a:p>
          <a:p>
            <a:r>
              <a:rPr lang="en-IN" sz="3600" dirty="0"/>
              <a:t>3) Infrastructural Requirements</a:t>
            </a:r>
            <a:endParaRPr lang="en-US"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BDAC-BF85-6043-A318-96722ABB0294}"/>
              </a:ext>
            </a:extLst>
          </p:cNvPr>
          <p:cNvSpPr>
            <a:spLocks noGrp="1"/>
          </p:cNvSpPr>
          <p:nvPr>
            <p:ph type="title"/>
          </p:nvPr>
        </p:nvSpPr>
        <p:spPr>
          <a:xfrm>
            <a:off x="457200" y="274638"/>
            <a:ext cx="7467600" cy="1143000"/>
          </a:xfrm>
        </p:spPr>
        <p:txBody>
          <a:bodyPr anchor="ctr">
            <a:noAutofit/>
          </a:bodyPr>
          <a:lstStyle/>
          <a:p>
            <a:r>
              <a:rPr lang="en-US" sz="4000" dirty="0">
                <a:latin typeface="Algerian" pitchFamily="82" charset="0"/>
              </a:rPr>
              <a:t>FUNCTIONAL REQUIREMENTS</a:t>
            </a:r>
          </a:p>
        </p:txBody>
      </p:sp>
      <p:pic>
        <p:nvPicPr>
          <p:cNvPr id="11" name="Content Placeholder 10" descr="Table&#10;&#10;Description automatically generated">
            <a:extLst>
              <a:ext uri="{FF2B5EF4-FFF2-40B4-BE49-F238E27FC236}">
                <a16:creationId xmlns:a16="http://schemas.microsoft.com/office/drawing/2014/main" id="{9170D1F8-03F7-B24E-B531-A188B26FDC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9672" y="1446238"/>
            <a:ext cx="5904656" cy="3173751"/>
          </a:xfrm>
          <a:noFill/>
        </p:spPr>
      </p:pic>
      <p:pic>
        <p:nvPicPr>
          <p:cNvPr id="13" name="Content Placeholder 12" descr="Table&#10;&#10;Description automatically generated">
            <a:extLst>
              <a:ext uri="{FF2B5EF4-FFF2-40B4-BE49-F238E27FC236}">
                <a16:creationId xmlns:a16="http://schemas.microsoft.com/office/drawing/2014/main" id="{203B0D15-6E13-2346-8507-4A041E53B7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35646" y="4869160"/>
            <a:ext cx="5904656" cy="1371347"/>
          </a:xfrm>
        </p:spPr>
      </p:pic>
    </p:spTree>
    <p:extLst>
      <p:ext uri="{BB962C8B-B14F-4D97-AF65-F5344CB8AC3E}">
        <p14:creationId xmlns:p14="http://schemas.microsoft.com/office/powerpoint/2010/main" val="412866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FD5A-1C7A-5E42-82EF-1F6EC6D3C50B}"/>
              </a:ext>
            </a:extLst>
          </p:cNvPr>
          <p:cNvSpPr>
            <a:spLocks noGrp="1"/>
          </p:cNvSpPr>
          <p:nvPr>
            <p:ph type="title"/>
          </p:nvPr>
        </p:nvSpPr>
        <p:spPr/>
        <p:txBody>
          <a:bodyPr>
            <a:normAutofit fontScale="90000"/>
          </a:bodyPr>
          <a:lstStyle/>
          <a:p>
            <a:r>
              <a:rPr lang="en-US" sz="4000" dirty="0">
                <a:latin typeface="Algerian" pitchFamily="82" charset="0"/>
              </a:rPr>
              <a:t>NON-FUNCTIONAL REQUIREMENTS</a:t>
            </a:r>
            <a:br>
              <a:rPr lang="en-US" dirty="0"/>
            </a:br>
            <a:endParaRPr lang="en-US" dirty="0"/>
          </a:p>
        </p:txBody>
      </p:sp>
      <p:pic>
        <p:nvPicPr>
          <p:cNvPr id="6" name="Content Placeholder 5" descr="Table&#10;&#10;Description automatically generated">
            <a:extLst>
              <a:ext uri="{FF2B5EF4-FFF2-40B4-BE49-F238E27FC236}">
                <a16:creationId xmlns:a16="http://schemas.microsoft.com/office/drawing/2014/main" id="{61F3C1CA-0F1F-6843-9F9B-14939A3C6C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116258"/>
            <a:ext cx="4114800" cy="4944464"/>
          </a:xfrm>
        </p:spPr>
      </p:pic>
      <p:pic>
        <p:nvPicPr>
          <p:cNvPr id="8" name="Content Placeholder 7" descr="Table&#10;&#10;Description automatically generated">
            <a:extLst>
              <a:ext uri="{FF2B5EF4-FFF2-40B4-BE49-F238E27FC236}">
                <a16:creationId xmlns:a16="http://schemas.microsoft.com/office/drawing/2014/main" id="{4EE0F3F4-4167-C649-A9FA-098201D75A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85271" y="1628800"/>
            <a:ext cx="4431269" cy="3336798"/>
          </a:xfrm>
        </p:spPr>
      </p:pic>
    </p:spTree>
    <p:extLst>
      <p:ext uri="{BB962C8B-B14F-4D97-AF65-F5344CB8AC3E}">
        <p14:creationId xmlns:p14="http://schemas.microsoft.com/office/powerpoint/2010/main" val="213189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6258E7-74A5-4E84-9440-85373F6E675C}"/>
              </a:ext>
            </a:extLst>
          </p:cNvPr>
          <p:cNvSpPr>
            <a:spLocks noGrp="1"/>
          </p:cNvSpPr>
          <p:nvPr>
            <p:ph type="title"/>
          </p:nvPr>
        </p:nvSpPr>
        <p:spPr>
          <a:xfrm>
            <a:off x="457200" y="274638"/>
            <a:ext cx="7467600" cy="1143000"/>
          </a:xfrm>
        </p:spPr>
        <p:txBody>
          <a:bodyPr>
            <a:normAutofit/>
          </a:bodyPr>
          <a:lstStyle/>
          <a:p>
            <a:r>
              <a:rPr lang="en-US" sz="3600" dirty="0">
                <a:latin typeface="Algerian" pitchFamily="82" charset="0"/>
              </a:rPr>
              <a:t>INFRASTRUCTURE REQUIREMENTS</a:t>
            </a:r>
          </a:p>
        </p:txBody>
      </p:sp>
      <p:pic>
        <p:nvPicPr>
          <p:cNvPr id="6" name="Content Placeholder 5" descr="Table&#10;&#10;Description automatically generated">
            <a:extLst>
              <a:ext uri="{FF2B5EF4-FFF2-40B4-BE49-F238E27FC236}">
                <a16:creationId xmlns:a16="http://schemas.microsoft.com/office/drawing/2014/main" id="{BAB81210-F525-2344-899A-9FBA927F2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64303"/>
            <a:ext cx="7467600" cy="3397756"/>
          </a:xfrm>
          <a:noFill/>
        </p:spPr>
      </p:pic>
    </p:spTree>
    <p:extLst>
      <p:ext uri="{BB962C8B-B14F-4D97-AF65-F5344CB8AC3E}">
        <p14:creationId xmlns:p14="http://schemas.microsoft.com/office/powerpoint/2010/main" val="94417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lgerian" pitchFamily="82" charset="0"/>
              </a:rPr>
              <a:t>PROJECT MANAGEMENT PLAN</a:t>
            </a:r>
            <a:endParaRPr lang="en-US" sz="4000" dirty="0">
              <a:latin typeface="Algerian" pitchFamily="82" charset="0"/>
            </a:endParaRPr>
          </a:p>
        </p:txBody>
      </p:sp>
      <p:sp>
        <p:nvSpPr>
          <p:cNvPr id="3" name="Content Placeholder 2"/>
          <p:cNvSpPr>
            <a:spLocks noGrp="1"/>
          </p:cNvSpPr>
          <p:nvPr>
            <p:ph idx="1"/>
          </p:nvPr>
        </p:nvSpPr>
        <p:spPr/>
        <p:txBody>
          <a:bodyPr>
            <a:normAutofit fontScale="77500" lnSpcReduction="20000"/>
          </a:bodyPr>
          <a:lstStyle/>
          <a:p>
            <a:pPr>
              <a:buNone/>
            </a:pPr>
            <a:r>
              <a:rPr lang="en-IN" dirty="0"/>
              <a:t>The following are the main focus areas in our management plan for the project:</a:t>
            </a:r>
          </a:p>
          <a:p>
            <a:endParaRPr lang="en-US" dirty="0"/>
          </a:p>
          <a:p>
            <a:r>
              <a:rPr lang="en-US" dirty="0"/>
              <a:t>Integration Management</a:t>
            </a:r>
          </a:p>
          <a:p>
            <a:r>
              <a:rPr lang="en-US" dirty="0"/>
              <a:t>Scope Management</a:t>
            </a:r>
          </a:p>
          <a:p>
            <a:r>
              <a:rPr lang="en-US" dirty="0"/>
              <a:t>Schedule Management</a:t>
            </a:r>
          </a:p>
          <a:p>
            <a:r>
              <a:rPr lang="en-US" dirty="0"/>
              <a:t>Cost Management</a:t>
            </a:r>
          </a:p>
          <a:p>
            <a:r>
              <a:rPr lang="en-US" dirty="0"/>
              <a:t>Quality Management</a:t>
            </a:r>
          </a:p>
          <a:p>
            <a:r>
              <a:rPr lang="en-US" dirty="0"/>
              <a:t>Resource Management</a:t>
            </a:r>
          </a:p>
          <a:p>
            <a:r>
              <a:rPr lang="en-IN" dirty="0"/>
              <a:t>Stakeholder</a:t>
            </a:r>
          </a:p>
          <a:p>
            <a:r>
              <a:rPr lang="en-US" dirty="0"/>
              <a:t>Communication Management</a:t>
            </a:r>
          </a:p>
          <a:p>
            <a:r>
              <a:rPr lang="en-US" dirty="0"/>
              <a:t>Risk Management</a:t>
            </a:r>
          </a:p>
          <a:p>
            <a:r>
              <a:rPr lang="en-US" dirty="0"/>
              <a:t>Procurement Management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lgerian" pitchFamily="82" charset="0"/>
              </a:rPr>
              <a:t>ESTIMATION</a:t>
            </a:r>
            <a:endParaRPr lang="en-US" sz="4000" dirty="0">
              <a:latin typeface="Algerian" pitchFamily="82" charset="0"/>
            </a:endParaRPr>
          </a:p>
        </p:txBody>
      </p:sp>
      <p:sp>
        <p:nvSpPr>
          <p:cNvPr id="3" name="Content Placeholder 2"/>
          <p:cNvSpPr>
            <a:spLocks noGrp="1"/>
          </p:cNvSpPr>
          <p:nvPr>
            <p:ph idx="1"/>
          </p:nvPr>
        </p:nvSpPr>
        <p:spPr/>
        <p:txBody>
          <a:bodyPr/>
          <a:lstStyle/>
          <a:p>
            <a:pPr>
              <a:buNone/>
            </a:pPr>
            <a:r>
              <a:rPr lang="en-IN" dirty="0"/>
              <a:t>In the estimation section we basically have three subsections for easy of use :</a:t>
            </a:r>
          </a:p>
          <a:p>
            <a:pPr>
              <a:buNone/>
            </a:pPr>
            <a:endParaRPr lang="en-IN" dirty="0"/>
          </a:p>
          <a:p>
            <a:pPr marL="550926" indent="-514350">
              <a:buAutoNum type="arabicParenR"/>
            </a:pPr>
            <a:r>
              <a:rPr lang="en-US" dirty="0"/>
              <a:t>Effort and Cost Estimation</a:t>
            </a:r>
          </a:p>
          <a:p>
            <a:pPr marL="550926" indent="-514350">
              <a:buAutoNum type="arabicParenR"/>
            </a:pPr>
            <a:endParaRPr lang="en-IN" dirty="0"/>
          </a:p>
          <a:p>
            <a:pPr marL="550926" indent="-514350">
              <a:buAutoNum type="arabicParenR"/>
            </a:pPr>
            <a:r>
              <a:rPr lang="en-US" dirty="0"/>
              <a:t>Infrastructure/Resource Cost </a:t>
            </a:r>
          </a:p>
          <a:p>
            <a:pPr marL="550926" indent="-514350">
              <a:buAutoNum type="arabicParenR"/>
            </a:pPr>
            <a:endParaRPr lang="en-IN" dirty="0"/>
          </a:p>
          <a:p>
            <a:pPr marL="550926" indent="-514350">
              <a:buAutoNum type="arabicParenR"/>
            </a:pPr>
            <a:r>
              <a:rPr lang="en-US" dirty="0"/>
              <a:t>Maintenance and Support Cost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lgerian" pitchFamily="82" charset="0"/>
              </a:rPr>
              <a:t>WBS and Risk Management Plan</a:t>
            </a:r>
          </a:p>
        </p:txBody>
      </p:sp>
      <p:sp>
        <p:nvSpPr>
          <p:cNvPr id="3" name="Content Placeholder 2"/>
          <p:cNvSpPr>
            <a:spLocks noGrp="1"/>
          </p:cNvSpPr>
          <p:nvPr>
            <p:ph idx="1"/>
          </p:nvPr>
        </p:nvSpPr>
        <p:spPr/>
        <p:txBody>
          <a:bodyPr>
            <a:normAutofit/>
          </a:bodyPr>
          <a:lstStyle/>
          <a:p>
            <a:r>
              <a:rPr lang="en-US" sz="1800" dirty="0"/>
              <a:t>A </a:t>
            </a:r>
            <a:r>
              <a:rPr lang="en-US" sz="1800" b="1" dirty="0"/>
              <a:t>Work Breakdown Structure</a:t>
            </a:r>
            <a:r>
              <a:rPr lang="en-US" sz="1800" dirty="0"/>
              <a:t> (</a:t>
            </a:r>
            <a:r>
              <a:rPr lang="en-US" sz="1800" b="1" dirty="0"/>
              <a:t>WBS</a:t>
            </a:r>
            <a:r>
              <a:rPr lang="en-US" sz="1800" dirty="0"/>
              <a:t>) is a deliverable-oriented hierarchical decomposition of the work to be executed by the project team to accomplish the project objectives and create the required deliverables. A </a:t>
            </a:r>
            <a:r>
              <a:rPr lang="en-US" sz="1800" b="1" dirty="0"/>
              <a:t>WBS</a:t>
            </a:r>
            <a:r>
              <a:rPr lang="en-US" sz="1800" dirty="0"/>
              <a:t> is the cornerstone of effective project planning, execution, controlling, monitoring, and reporting.</a:t>
            </a:r>
          </a:p>
          <a:p>
            <a:r>
              <a:rPr lang="en-US" sz="1800" dirty="0"/>
              <a:t>The </a:t>
            </a:r>
            <a:r>
              <a:rPr lang="en-US" sz="1800" b="1" dirty="0"/>
              <a:t>WBS</a:t>
            </a:r>
            <a:r>
              <a:rPr lang="en-US" sz="1800" dirty="0"/>
              <a:t> can help the team identify and eventually analyze these </a:t>
            </a:r>
            <a:r>
              <a:rPr lang="en-US" sz="1800" b="1" dirty="0"/>
              <a:t>risks</a:t>
            </a:r>
            <a:r>
              <a:rPr lang="en-US" sz="1800" dirty="0"/>
              <a:t> and is an effective tool for identifying specific </a:t>
            </a:r>
            <a:r>
              <a:rPr lang="en-US" sz="1800" b="1" dirty="0"/>
              <a:t>risks. By</a:t>
            </a:r>
            <a:r>
              <a:rPr lang="en-US" sz="1800" dirty="0"/>
              <a:t> looking at the </a:t>
            </a:r>
            <a:r>
              <a:rPr lang="en-US" sz="1800" b="1" dirty="0"/>
              <a:t>WBS</a:t>
            </a:r>
            <a:r>
              <a:rPr lang="en-US" sz="1800" dirty="0"/>
              <a:t>, the </a:t>
            </a:r>
            <a:r>
              <a:rPr lang="en-US" sz="1800" b="1" dirty="0"/>
              <a:t>risk management</a:t>
            </a:r>
            <a:r>
              <a:rPr lang="en-US" sz="1800" dirty="0"/>
              <a:t> team can go through each task in the </a:t>
            </a:r>
            <a:r>
              <a:rPr lang="en-US" sz="1800" b="1" dirty="0"/>
              <a:t>WBS</a:t>
            </a:r>
            <a:r>
              <a:rPr lang="en-US" sz="1800" dirty="0"/>
              <a:t> and identify specific events that can lead to </a:t>
            </a:r>
            <a:r>
              <a:rPr lang="en-US" sz="1800" b="1" dirty="0"/>
              <a:t>risks</a:t>
            </a:r>
            <a:r>
              <a:rPr lang="en-US" sz="1800" dirty="0"/>
              <a:t> relating to each task.</a:t>
            </a:r>
          </a:p>
          <a:p>
            <a:r>
              <a:rPr lang="en-US" sz="1800" dirty="0"/>
              <a:t>A Full WBS Structure basic diagram:</a:t>
            </a:r>
          </a:p>
          <a:p>
            <a:endParaRPr lang="en-IN" sz="1800" dirty="0"/>
          </a:p>
          <a:p>
            <a:endParaRPr lang="en-US" sz="1800" dirty="0"/>
          </a:p>
          <a:p>
            <a:endParaRPr lang="en-US" sz="1800" dirty="0"/>
          </a:p>
        </p:txBody>
      </p:sp>
      <p:pic>
        <p:nvPicPr>
          <p:cNvPr id="4" name="Picture 3">
            <a:extLst>
              <a:ext uri="{FF2B5EF4-FFF2-40B4-BE49-F238E27FC236}">
                <a16:creationId xmlns:a16="http://schemas.microsoft.com/office/drawing/2014/main" id="{4FAB88AB-951E-44E8-8110-28D08353A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485776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lgerian" pitchFamily="82" charset="0"/>
              </a:rPr>
              <a:t>WBS With Project Schedule</a:t>
            </a:r>
          </a:p>
        </p:txBody>
      </p:sp>
      <p:pic>
        <p:nvPicPr>
          <p:cNvPr id="7" name="Content Placeholder 6" descr="Table&#10;&#10;Description automatically generated">
            <a:extLst>
              <a:ext uri="{FF2B5EF4-FFF2-40B4-BE49-F238E27FC236}">
                <a16:creationId xmlns:a16="http://schemas.microsoft.com/office/drawing/2014/main" id="{9AB60A84-F96B-5D49-855A-31429651C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8177"/>
            <a:ext cx="7467600" cy="3450008"/>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latin typeface="Algerian" pitchFamily="82" charset="0"/>
              </a:rPr>
              <a:t>Risk identification AND MANAGEMENT</a:t>
            </a:r>
          </a:p>
        </p:txBody>
      </p:sp>
      <p:sp>
        <p:nvSpPr>
          <p:cNvPr id="3" name="Content Placeholder 2"/>
          <p:cNvSpPr>
            <a:spLocks noGrp="1"/>
          </p:cNvSpPr>
          <p:nvPr>
            <p:ph idx="1"/>
          </p:nvPr>
        </p:nvSpPr>
        <p:spPr/>
        <p:txBody>
          <a:bodyPr>
            <a:normAutofit fontScale="92500"/>
          </a:bodyPr>
          <a:lstStyle/>
          <a:p>
            <a:r>
              <a:rPr lang="en-US" sz="2400" b="1" dirty="0"/>
              <a:t>Risk identification</a:t>
            </a:r>
            <a:r>
              <a:rPr lang="en-US" sz="2400" dirty="0"/>
              <a:t> is the process of determining which </a:t>
            </a:r>
            <a:r>
              <a:rPr lang="en-US" sz="2400" b="1" dirty="0"/>
              <a:t>risks</a:t>
            </a:r>
            <a:r>
              <a:rPr lang="en-US" sz="2400" dirty="0"/>
              <a:t> may affect the </a:t>
            </a:r>
            <a:r>
              <a:rPr lang="en-US" sz="2400" b="1" dirty="0"/>
              <a:t>project</a:t>
            </a:r>
            <a:r>
              <a:rPr lang="en-US" sz="2400" dirty="0"/>
              <a:t> and documenting their characteristics. The key benefit of this process is documentation of existing </a:t>
            </a:r>
            <a:r>
              <a:rPr lang="en-US" sz="2400" b="1" dirty="0"/>
              <a:t>risks</a:t>
            </a:r>
            <a:r>
              <a:rPr lang="en-US" sz="2400" dirty="0"/>
              <a:t> and the knowledge and skills offered by the </a:t>
            </a:r>
            <a:r>
              <a:rPr lang="en-US" sz="2400" b="1" dirty="0"/>
              <a:t>project</a:t>
            </a:r>
            <a:r>
              <a:rPr lang="en-US" sz="2400" dirty="0"/>
              <a:t> team anticipate </a:t>
            </a:r>
            <a:r>
              <a:rPr lang="en-US" sz="2400" b="1" dirty="0"/>
              <a:t>risk</a:t>
            </a:r>
            <a:r>
              <a:rPr lang="en-US" sz="2400" dirty="0"/>
              <a:t> events.</a:t>
            </a:r>
          </a:p>
          <a:p>
            <a:r>
              <a:rPr lang="en-US" sz="2400" dirty="0"/>
              <a:t>Project risk management is the process of identifying, analyzing and responding to any risk that arises over the life cycle of a project to help the project remain on track and meet its goal. Risk management isn’t reactive only; it should be part of the planning process to figure out risk that might happen in the project and how to control that risk if it in fact occurs.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6553-4B5E-CD40-BE91-19F7EF729FAD}"/>
              </a:ext>
            </a:extLst>
          </p:cNvPr>
          <p:cNvSpPr>
            <a:spLocks noGrp="1"/>
          </p:cNvSpPr>
          <p:nvPr>
            <p:ph type="title"/>
          </p:nvPr>
        </p:nvSpPr>
        <p:spPr/>
        <p:txBody>
          <a:bodyPr/>
          <a:lstStyle/>
          <a:p>
            <a:r>
              <a:rPr lang="en-US" sz="4000" dirty="0">
                <a:latin typeface="Algerian" pitchFamily="82" charset="0"/>
              </a:rPr>
              <a:t>LIST REGISTER</a:t>
            </a:r>
          </a:p>
        </p:txBody>
      </p:sp>
      <p:pic>
        <p:nvPicPr>
          <p:cNvPr id="5" name="Content Placeholder 4" descr="Table&#10;&#10;Description automatically generated">
            <a:extLst>
              <a:ext uri="{FF2B5EF4-FFF2-40B4-BE49-F238E27FC236}">
                <a16:creationId xmlns:a16="http://schemas.microsoft.com/office/drawing/2014/main" id="{E8166B12-18F4-AA40-9C2E-FB7D27110A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749" y="1600200"/>
            <a:ext cx="6906501" cy="4525963"/>
          </a:xfrm>
        </p:spPr>
      </p:pic>
    </p:spTree>
    <p:extLst>
      <p:ext uri="{BB962C8B-B14F-4D97-AF65-F5344CB8AC3E}">
        <p14:creationId xmlns:p14="http://schemas.microsoft.com/office/powerpoint/2010/main" val="397782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Algerian" pitchFamily="82" charset="0"/>
              </a:rPr>
              <a:t>INTRODUCTION TO OUR SOFTWARE</a:t>
            </a:r>
            <a:endParaRPr lang="en-US" b="1" dirty="0">
              <a:latin typeface="Algerian" pitchFamily="82" charset="0"/>
            </a:endParaRPr>
          </a:p>
        </p:txBody>
      </p:sp>
      <p:sp>
        <p:nvSpPr>
          <p:cNvPr id="3" name="Content Placeholder 2"/>
          <p:cNvSpPr>
            <a:spLocks noGrp="1"/>
          </p:cNvSpPr>
          <p:nvPr>
            <p:ph idx="1"/>
          </p:nvPr>
        </p:nvSpPr>
        <p:spPr/>
        <p:txBody>
          <a:bodyPr>
            <a:noAutofit/>
          </a:bodyPr>
          <a:lstStyle/>
          <a:p>
            <a:endParaRPr lang="en-IN" sz="2000" b="1" dirty="0">
              <a:solidFill>
                <a:schemeClr val="accent3">
                  <a:lumMod val="20000"/>
                  <a:lumOff val="80000"/>
                </a:schemeClr>
              </a:solidFill>
            </a:endParaRPr>
          </a:p>
          <a:p>
            <a:r>
              <a:rPr lang="en-IN" sz="2000" b="1" dirty="0">
                <a:solidFill>
                  <a:schemeClr val="accent3">
                    <a:lumMod val="20000"/>
                    <a:lumOff val="80000"/>
                  </a:schemeClr>
                </a:solidFill>
              </a:rPr>
              <a:t>Apartment  Management System is a basic and ideal way to manage, maintain, communicate and even share your ideas within your residential complex or society.</a:t>
            </a:r>
            <a:endParaRPr lang="en-US" sz="2000" b="1" dirty="0">
              <a:solidFill>
                <a:schemeClr val="accent3">
                  <a:lumMod val="20000"/>
                  <a:lumOff val="80000"/>
                </a:schemeClr>
              </a:solidFill>
            </a:endParaRPr>
          </a:p>
          <a:p>
            <a:endParaRPr lang="en-IN" sz="2000" b="1" dirty="0"/>
          </a:p>
          <a:p>
            <a:r>
              <a:rPr lang="en-IN" sz="2000" b="1" dirty="0"/>
              <a:t>It will have different user roles like the Admin ,Secretary ,Resident  Members , Gatekeeper and even Accountant Users.</a:t>
            </a:r>
          </a:p>
          <a:p>
            <a:r>
              <a:rPr lang="en-IN" sz="2000" b="1" dirty="0"/>
              <a:t>The software would be having a very simple and basic interface so that the elderly or even the less educated people can use it with ease.</a:t>
            </a:r>
            <a:endParaRPr 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F95513B-FBFF-4526-B5FE-AD23D0A259A6}"/>
              </a:ext>
            </a:extLst>
          </p:cNvPr>
          <p:cNvSpPr>
            <a:spLocks noGrp="1"/>
          </p:cNvSpPr>
          <p:nvPr>
            <p:ph type="title"/>
          </p:nvPr>
        </p:nvSpPr>
        <p:spPr>
          <a:xfrm>
            <a:off x="457200" y="274638"/>
            <a:ext cx="7467600" cy="1143000"/>
          </a:xfrm>
        </p:spPr>
        <p:txBody>
          <a:bodyPr/>
          <a:lstStyle/>
          <a:p>
            <a:r>
              <a:rPr lang="en-US" sz="4000" dirty="0">
                <a:latin typeface="Algerian" pitchFamily="82" charset="0"/>
              </a:rPr>
              <a:t>MANAGING RISK</a:t>
            </a:r>
          </a:p>
        </p:txBody>
      </p:sp>
      <p:pic>
        <p:nvPicPr>
          <p:cNvPr id="5" name="Content Placeholder 4" descr="Table&#10;&#10;Description automatically generated">
            <a:extLst>
              <a:ext uri="{FF2B5EF4-FFF2-40B4-BE49-F238E27FC236}">
                <a16:creationId xmlns:a16="http://schemas.microsoft.com/office/drawing/2014/main" id="{C4D3B916-9D75-5843-8AD5-352B3FEDD5D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1640" y="1449003"/>
            <a:ext cx="5475262" cy="3586297"/>
          </a:xfrm>
          <a:noFill/>
        </p:spPr>
      </p:pic>
      <p:pic>
        <p:nvPicPr>
          <p:cNvPr id="7" name="Content Placeholder 6" descr="Table&#10;&#10;Description automatically generated">
            <a:extLst>
              <a:ext uri="{FF2B5EF4-FFF2-40B4-BE49-F238E27FC236}">
                <a16:creationId xmlns:a16="http://schemas.microsoft.com/office/drawing/2014/main" id="{B2CE4D21-CA83-2340-9CB6-7136A09E5E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31640" y="5169092"/>
            <a:ext cx="5475262" cy="1302409"/>
          </a:xfrm>
        </p:spPr>
      </p:pic>
    </p:spTree>
    <p:extLst>
      <p:ext uri="{BB962C8B-B14F-4D97-AF65-F5344CB8AC3E}">
        <p14:creationId xmlns:p14="http://schemas.microsoft.com/office/powerpoint/2010/main" val="24855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38" y="1714488"/>
            <a:ext cx="6815160" cy="4924440"/>
            <a:chOff x="1531" y="191"/>
            <a:chExt cx="8839" cy="6736"/>
          </a:xfrm>
        </p:grpSpPr>
        <p:pic>
          <p:nvPicPr>
            <p:cNvPr id="1027" name="Picture 3"/>
            <p:cNvPicPr>
              <a:picLocks noChangeAspect="1" noChangeArrowheads="1"/>
            </p:cNvPicPr>
            <p:nvPr/>
          </p:nvPicPr>
          <p:blipFill>
            <a:blip r:embed="rId2" cstate="print"/>
            <a:srcRect/>
            <a:stretch>
              <a:fillRect/>
            </a:stretch>
          </p:blipFill>
          <p:spPr bwMode="auto">
            <a:xfrm>
              <a:off x="1530" y="191"/>
              <a:ext cx="8839" cy="6736"/>
            </a:xfrm>
            <a:prstGeom prst="rect">
              <a:avLst/>
            </a:prstGeom>
            <a:noFill/>
          </p:spPr>
        </p:pic>
        <p:sp>
          <p:nvSpPr>
            <p:cNvPr id="1028" name="Rectangle 4"/>
            <p:cNvSpPr>
              <a:spLocks noChangeArrowheads="1"/>
            </p:cNvSpPr>
            <p:nvPr/>
          </p:nvSpPr>
          <p:spPr bwMode="auto">
            <a:xfrm>
              <a:off x="1540" y="200"/>
              <a:ext cx="8819" cy="6716"/>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p:cNvSpPr txBox="1"/>
          <p:nvPr/>
        </p:nvSpPr>
        <p:spPr>
          <a:xfrm>
            <a:off x="142844" y="142852"/>
            <a:ext cx="8001056" cy="1754326"/>
          </a:xfrm>
          <a:prstGeom prst="rect">
            <a:avLst/>
          </a:prstGeom>
          <a:noFill/>
        </p:spPr>
        <p:txBody>
          <a:bodyPr wrap="square" rtlCol="0">
            <a:spAutoFit/>
          </a:bodyPr>
          <a:lstStyle/>
          <a:p>
            <a:r>
              <a:rPr lang="en-US" dirty="0"/>
              <a:t>ARCHITECTURE DIAGRAM-An architectural diagram is a diagram of a system that is used to abstract the overall outline of the software system and the relationships, constraints, and boundaries between components. It is an important tool as it provides an overall view of the physical deployment of the software system and its evolution roadmap.</a:t>
            </a:r>
          </a:p>
          <a:p>
            <a:r>
              <a:rPr lang="en-US"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1142976" y="1716088"/>
            <a:ext cx="5613400" cy="5141912"/>
            <a:chOff x="1531" y="187"/>
            <a:chExt cx="8839" cy="8098"/>
          </a:xfrm>
        </p:grpSpPr>
        <p:pic>
          <p:nvPicPr>
            <p:cNvPr id="2051" name="Picture 3"/>
            <p:cNvPicPr>
              <a:picLocks noChangeAspect="1" noChangeArrowheads="1"/>
            </p:cNvPicPr>
            <p:nvPr/>
          </p:nvPicPr>
          <p:blipFill>
            <a:blip r:embed="rId2"/>
            <a:srcRect/>
            <a:stretch>
              <a:fillRect/>
            </a:stretch>
          </p:blipFill>
          <p:spPr bwMode="auto">
            <a:xfrm>
              <a:off x="1530" y="187"/>
              <a:ext cx="8839" cy="8073"/>
            </a:xfrm>
            <a:prstGeom prst="rect">
              <a:avLst/>
            </a:prstGeom>
            <a:noFill/>
          </p:spPr>
        </p:pic>
        <p:sp>
          <p:nvSpPr>
            <p:cNvPr id="2052" name="Rectangle 4"/>
            <p:cNvSpPr>
              <a:spLocks noChangeArrowheads="1"/>
            </p:cNvSpPr>
            <p:nvPr/>
          </p:nvSpPr>
          <p:spPr bwMode="auto">
            <a:xfrm>
              <a:off x="1540" y="197"/>
              <a:ext cx="8819" cy="8079"/>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p:cNvSpPr/>
          <p:nvPr/>
        </p:nvSpPr>
        <p:spPr>
          <a:xfrm>
            <a:off x="428596" y="142852"/>
            <a:ext cx="7929618" cy="1200329"/>
          </a:xfrm>
          <a:prstGeom prst="rect">
            <a:avLst/>
          </a:prstGeom>
        </p:spPr>
        <p:txBody>
          <a:bodyPr wrap="square">
            <a:spAutoFit/>
          </a:bodyPr>
          <a:lstStyle/>
          <a:p>
            <a:r>
              <a:rPr lang="en-US" dirty="0"/>
              <a:t>A use case diagram is a graphical depiction of a user's possible interactions with a system. A use case diagram shows various use cases and different types of users the system has and will often be accompanied by other types of diagrams as well.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2285984" y="2214554"/>
            <a:ext cx="5613400" cy="4237037"/>
            <a:chOff x="1531" y="194"/>
            <a:chExt cx="8839" cy="6673"/>
          </a:xfrm>
        </p:grpSpPr>
        <p:pic>
          <p:nvPicPr>
            <p:cNvPr id="3075" name="Picture 3"/>
            <p:cNvPicPr>
              <a:picLocks noChangeAspect="1" noChangeArrowheads="1"/>
            </p:cNvPicPr>
            <p:nvPr/>
          </p:nvPicPr>
          <p:blipFill>
            <a:blip r:embed="rId2"/>
            <a:srcRect/>
            <a:stretch>
              <a:fillRect/>
            </a:stretch>
          </p:blipFill>
          <p:spPr bwMode="auto">
            <a:xfrm>
              <a:off x="1530" y="254"/>
              <a:ext cx="8839" cy="6544"/>
            </a:xfrm>
            <a:prstGeom prst="rect">
              <a:avLst/>
            </a:prstGeom>
            <a:noFill/>
          </p:spPr>
        </p:pic>
        <p:sp>
          <p:nvSpPr>
            <p:cNvPr id="3076" name="Rectangle 4"/>
            <p:cNvSpPr>
              <a:spLocks noChangeArrowheads="1"/>
            </p:cNvSpPr>
            <p:nvPr/>
          </p:nvSpPr>
          <p:spPr bwMode="auto">
            <a:xfrm>
              <a:off x="1540" y="203"/>
              <a:ext cx="8819" cy="6653"/>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p:cNvSpPr/>
          <p:nvPr/>
        </p:nvSpPr>
        <p:spPr>
          <a:xfrm>
            <a:off x="0" y="0"/>
            <a:ext cx="9144000" cy="2031325"/>
          </a:xfrm>
          <a:prstGeom prst="rect">
            <a:avLst/>
          </a:prstGeom>
        </p:spPr>
        <p:txBody>
          <a:bodyPr wrap="square">
            <a:spAutoFit/>
          </a:bodyPr>
          <a:lstStyle/>
          <a:p>
            <a:r>
              <a:rPr lang="en-US" dirty="0"/>
              <a:t>An Entity Relationship (ER) Diagram is a type of flowchart that illustrates how “entities” such as people, objects or concepts relate to each other within a system. It uses a defined set of symbols and connecting lines to</a:t>
            </a:r>
          </a:p>
          <a:p>
            <a:br>
              <a:rPr lang="en-US" dirty="0"/>
            </a:br>
            <a:r>
              <a:rPr lang="en-US" dirty="0"/>
              <a:t>depict the interconnectedness of entities, relationships and their attributes. So, ER Diagram helps us to gain a better understanding of the information to be contained in the database.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1571604" y="1857364"/>
            <a:ext cx="6286544" cy="4614865"/>
            <a:chOff x="1531" y="194"/>
            <a:chExt cx="8839" cy="6704"/>
          </a:xfrm>
        </p:grpSpPr>
        <p:pic>
          <p:nvPicPr>
            <p:cNvPr id="4099" name="Picture 3"/>
            <p:cNvPicPr>
              <a:picLocks noChangeAspect="1" noChangeArrowheads="1"/>
            </p:cNvPicPr>
            <p:nvPr/>
          </p:nvPicPr>
          <p:blipFill>
            <a:blip r:embed="rId2"/>
            <a:srcRect/>
            <a:stretch>
              <a:fillRect/>
            </a:stretch>
          </p:blipFill>
          <p:spPr bwMode="auto">
            <a:xfrm>
              <a:off x="1530" y="193"/>
              <a:ext cx="8839" cy="6661"/>
            </a:xfrm>
            <a:prstGeom prst="rect">
              <a:avLst/>
            </a:prstGeom>
            <a:noFill/>
          </p:spPr>
        </p:pic>
        <p:sp>
          <p:nvSpPr>
            <p:cNvPr id="4100" name="Rectangle 4"/>
            <p:cNvSpPr>
              <a:spLocks noChangeArrowheads="1"/>
            </p:cNvSpPr>
            <p:nvPr/>
          </p:nvSpPr>
          <p:spPr bwMode="auto">
            <a:xfrm>
              <a:off x="1540" y="203"/>
              <a:ext cx="8819" cy="6684"/>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p:cNvSpPr/>
          <p:nvPr/>
        </p:nvSpPr>
        <p:spPr>
          <a:xfrm>
            <a:off x="214282" y="142852"/>
            <a:ext cx="8715436" cy="1200329"/>
          </a:xfrm>
          <a:prstGeom prst="rect">
            <a:avLst/>
          </a:prstGeom>
        </p:spPr>
        <p:txBody>
          <a:bodyPr wrap="square">
            <a:spAutoFit/>
          </a:bodyPr>
          <a:lstStyle/>
          <a:p>
            <a:r>
              <a:rPr lang="en-US" dirty="0"/>
              <a:t>DFD DIAGRAM DESCRIPTION-</a:t>
            </a:r>
          </a:p>
          <a:p>
            <a:r>
              <a:rPr lang="en-US" dirty="0"/>
              <a:t>A Data Flow Diagram (DFD) is a traditional way to </a:t>
            </a:r>
            <a:r>
              <a:rPr lang="en-US" dirty="0" err="1"/>
              <a:t>visualise</a:t>
            </a:r>
            <a:r>
              <a:rPr lang="en-US" dirty="0"/>
              <a:t> the information flows within a system. It shows how information enters and leaves the system, what changes the information and where information is stored.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714480" y="1714488"/>
            <a:ext cx="5786478" cy="4765675"/>
            <a:chOff x="1531" y="193"/>
            <a:chExt cx="8839" cy="7393"/>
          </a:xfrm>
        </p:grpSpPr>
        <p:pic>
          <p:nvPicPr>
            <p:cNvPr id="5123" name="Picture 3"/>
            <p:cNvPicPr>
              <a:picLocks noChangeAspect="1" noChangeArrowheads="1"/>
            </p:cNvPicPr>
            <p:nvPr/>
          </p:nvPicPr>
          <p:blipFill>
            <a:blip r:embed="rId2"/>
            <a:srcRect/>
            <a:stretch>
              <a:fillRect/>
            </a:stretch>
          </p:blipFill>
          <p:spPr bwMode="auto">
            <a:xfrm>
              <a:off x="1530" y="193"/>
              <a:ext cx="8839" cy="7385"/>
            </a:xfrm>
            <a:prstGeom prst="rect">
              <a:avLst/>
            </a:prstGeom>
            <a:noFill/>
          </p:spPr>
        </p:pic>
        <p:sp>
          <p:nvSpPr>
            <p:cNvPr id="5124" name="Rectangle 4"/>
            <p:cNvSpPr>
              <a:spLocks noChangeArrowheads="1"/>
            </p:cNvSpPr>
            <p:nvPr/>
          </p:nvSpPr>
          <p:spPr bwMode="auto">
            <a:xfrm>
              <a:off x="1540" y="202"/>
              <a:ext cx="8819" cy="7374"/>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p:nvSpPr>
        <p:spPr>
          <a:xfrm>
            <a:off x="214282" y="214290"/>
            <a:ext cx="8929718" cy="1200329"/>
          </a:xfrm>
          <a:prstGeom prst="rect">
            <a:avLst/>
          </a:prstGeom>
        </p:spPr>
        <p:txBody>
          <a:bodyPr wrap="square">
            <a:spAutoFit/>
          </a:bodyPr>
          <a:lstStyle/>
          <a:p>
            <a:r>
              <a:rPr lang="en-US" dirty="0"/>
              <a:t>CLASS DIAGRAM- In software engineering, a </a:t>
            </a:r>
            <a:r>
              <a:rPr lang="en-US" b="1" dirty="0"/>
              <a:t>class diagram</a:t>
            </a:r>
            <a:r>
              <a:rPr lang="en-US" dirty="0"/>
              <a:t> in the Unified Modeling Language (UML) is a type of static structure </a:t>
            </a:r>
            <a:r>
              <a:rPr lang="en-US" b="1" dirty="0"/>
              <a:t>diagram</a:t>
            </a:r>
            <a:r>
              <a:rPr lang="en-US" dirty="0"/>
              <a:t> that describes the structure of a system by showing the system's </a:t>
            </a:r>
            <a:r>
              <a:rPr lang="en-US" b="1" dirty="0"/>
              <a:t>classes</a:t>
            </a:r>
            <a:r>
              <a:rPr lang="en-US" dirty="0"/>
              <a:t>, their attributes, operations (or methods), and the relationships among objects.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3571868" y="0"/>
            <a:ext cx="5572132" cy="3571900"/>
            <a:chOff x="1531" y="183"/>
            <a:chExt cx="8839" cy="5682"/>
          </a:xfrm>
        </p:grpSpPr>
        <p:pic>
          <p:nvPicPr>
            <p:cNvPr id="6147" name="Picture 3"/>
            <p:cNvPicPr>
              <a:picLocks noChangeAspect="1" noChangeArrowheads="1"/>
            </p:cNvPicPr>
            <p:nvPr/>
          </p:nvPicPr>
          <p:blipFill>
            <a:blip r:embed="rId2"/>
            <a:srcRect/>
            <a:stretch>
              <a:fillRect/>
            </a:stretch>
          </p:blipFill>
          <p:spPr bwMode="auto">
            <a:xfrm>
              <a:off x="1530" y="239"/>
              <a:ext cx="8839" cy="5505"/>
            </a:xfrm>
            <a:prstGeom prst="rect">
              <a:avLst/>
            </a:prstGeom>
            <a:noFill/>
          </p:spPr>
        </p:pic>
        <p:sp>
          <p:nvSpPr>
            <p:cNvPr id="6148" name="Rectangle 4"/>
            <p:cNvSpPr>
              <a:spLocks noChangeArrowheads="1"/>
            </p:cNvSpPr>
            <p:nvPr/>
          </p:nvSpPr>
          <p:spPr bwMode="auto">
            <a:xfrm>
              <a:off x="1540" y="192"/>
              <a:ext cx="8819" cy="5663"/>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49" name="Group 5"/>
          <p:cNvGrpSpPr>
            <a:grpSpLocks/>
          </p:cNvGrpSpPr>
          <p:nvPr/>
        </p:nvGrpSpPr>
        <p:grpSpPr bwMode="auto">
          <a:xfrm>
            <a:off x="3530600" y="3571876"/>
            <a:ext cx="5613400" cy="3013075"/>
            <a:chOff x="1531" y="184"/>
            <a:chExt cx="8839" cy="4745"/>
          </a:xfrm>
        </p:grpSpPr>
        <p:pic>
          <p:nvPicPr>
            <p:cNvPr id="6150" name="Picture 6"/>
            <p:cNvPicPr>
              <a:picLocks noChangeAspect="1" noChangeArrowheads="1"/>
            </p:cNvPicPr>
            <p:nvPr/>
          </p:nvPicPr>
          <p:blipFill>
            <a:blip r:embed="rId3"/>
            <a:srcRect/>
            <a:stretch>
              <a:fillRect/>
            </a:stretch>
          </p:blipFill>
          <p:spPr bwMode="auto">
            <a:xfrm>
              <a:off x="1530" y="231"/>
              <a:ext cx="8839" cy="4585"/>
            </a:xfrm>
            <a:prstGeom prst="rect">
              <a:avLst/>
            </a:prstGeom>
            <a:noFill/>
          </p:spPr>
        </p:pic>
        <p:sp>
          <p:nvSpPr>
            <p:cNvPr id="6151" name="Rectangle 7"/>
            <p:cNvSpPr>
              <a:spLocks noChangeArrowheads="1"/>
            </p:cNvSpPr>
            <p:nvPr/>
          </p:nvSpPr>
          <p:spPr bwMode="auto">
            <a:xfrm>
              <a:off x="1540" y="193"/>
              <a:ext cx="8819" cy="4725"/>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a:xfrm>
            <a:off x="0" y="4429132"/>
            <a:ext cx="4108817" cy="646331"/>
          </a:xfrm>
          <a:prstGeom prst="rect">
            <a:avLst/>
          </a:prstGeom>
        </p:spPr>
        <p:txBody>
          <a:bodyPr wrap="square">
            <a:spAutoFit/>
          </a:bodyPr>
          <a:lstStyle/>
          <a:p>
            <a:r>
              <a:rPr lang="en-US" dirty="0"/>
              <a:t>Forgot Password</a:t>
            </a:r>
          </a:p>
          <a:p>
            <a:r>
              <a:rPr lang="en-US" dirty="0"/>
              <a:t> Sequence Diagram -</a:t>
            </a:r>
          </a:p>
        </p:txBody>
      </p:sp>
      <p:sp>
        <p:nvSpPr>
          <p:cNvPr id="13" name="Rectangle 12"/>
          <p:cNvSpPr/>
          <p:nvPr/>
        </p:nvSpPr>
        <p:spPr>
          <a:xfrm>
            <a:off x="0" y="1000108"/>
            <a:ext cx="2364750" cy="646331"/>
          </a:xfrm>
          <a:prstGeom prst="rect">
            <a:avLst/>
          </a:prstGeom>
        </p:spPr>
        <p:txBody>
          <a:bodyPr wrap="none">
            <a:spAutoFit/>
          </a:bodyPr>
          <a:lstStyle/>
          <a:p>
            <a:r>
              <a:rPr lang="en-US" dirty="0"/>
              <a:t>Personal Login</a:t>
            </a:r>
          </a:p>
          <a:p>
            <a:r>
              <a:rPr lang="en-US" dirty="0"/>
              <a:t> Sequence Diagram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Create New Account Sequence Diagram -</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197" name="Rectangle 5"/>
          <p:cNvSpPr>
            <a:spLocks noChangeArrowheads="1"/>
          </p:cNvSpPr>
          <p:nvPr/>
        </p:nvSpPr>
        <p:spPr bwMode="auto">
          <a:xfrm>
            <a:off x="0" y="460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rebuchet MS" pitchFamily="34" charset="0"/>
                <a:cs typeface="Trebuchet MS"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9"/>
          <p:cNvSpPr/>
          <p:nvPr/>
        </p:nvSpPr>
        <p:spPr>
          <a:xfrm>
            <a:off x="428596" y="571480"/>
            <a:ext cx="2351991" cy="646331"/>
          </a:xfrm>
          <a:prstGeom prst="rect">
            <a:avLst/>
          </a:prstGeom>
        </p:spPr>
        <p:txBody>
          <a:bodyPr wrap="none">
            <a:spAutoFit/>
          </a:bodyPr>
          <a:lstStyle/>
          <a:p>
            <a:r>
              <a:rPr lang="en-US" dirty="0"/>
              <a:t>Create New Account </a:t>
            </a:r>
          </a:p>
          <a:p>
            <a:r>
              <a:rPr lang="en-US" dirty="0"/>
              <a:t>Sequence Diagram -</a:t>
            </a:r>
          </a:p>
        </p:txBody>
      </p:sp>
      <p:grpSp>
        <p:nvGrpSpPr>
          <p:cNvPr id="8201" name="Group 9"/>
          <p:cNvGrpSpPr>
            <a:grpSpLocks/>
          </p:cNvGrpSpPr>
          <p:nvPr/>
        </p:nvGrpSpPr>
        <p:grpSpPr bwMode="auto">
          <a:xfrm>
            <a:off x="5143504" y="3571876"/>
            <a:ext cx="4000496" cy="3286124"/>
            <a:chOff x="1531" y="190"/>
            <a:chExt cx="8839" cy="7651"/>
          </a:xfrm>
        </p:grpSpPr>
        <p:pic>
          <p:nvPicPr>
            <p:cNvPr id="8202" name="Picture 10"/>
            <p:cNvPicPr>
              <a:picLocks noChangeAspect="1" noChangeArrowheads="1"/>
            </p:cNvPicPr>
            <p:nvPr/>
          </p:nvPicPr>
          <p:blipFill>
            <a:blip r:embed="rId2" cstate="print"/>
            <a:srcRect/>
            <a:stretch>
              <a:fillRect/>
            </a:stretch>
          </p:blipFill>
          <p:spPr bwMode="auto">
            <a:xfrm>
              <a:off x="1530" y="189"/>
              <a:ext cx="8839" cy="7508"/>
            </a:xfrm>
            <a:prstGeom prst="rect">
              <a:avLst/>
            </a:prstGeom>
            <a:noFill/>
          </p:spPr>
        </p:pic>
        <p:sp>
          <p:nvSpPr>
            <p:cNvPr id="8203" name="Rectangle 11"/>
            <p:cNvSpPr>
              <a:spLocks noChangeArrowheads="1"/>
            </p:cNvSpPr>
            <p:nvPr/>
          </p:nvSpPr>
          <p:spPr bwMode="auto">
            <a:xfrm>
              <a:off x="1540" y="199"/>
              <a:ext cx="8819" cy="7631"/>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04" name="Group 12"/>
          <p:cNvGrpSpPr>
            <a:grpSpLocks/>
          </p:cNvGrpSpPr>
          <p:nvPr/>
        </p:nvGrpSpPr>
        <p:grpSpPr bwMode="auto">
          <a:xfrm>
            <a:off x="5102204" y="0"/>
            <a:ext cx="4041796" cy="3286124"/>
            <a:chOff x="1531" y="183"/>
            <a:chExt cx="8839" cy="7646"/>
          </a:xfrm>
        </p:grpSpPr>
        <p:pic>
          <p:nvPicPr>
            <p:cNvPr id="8205" name="Picture 13"/>
            <p:cNvPicPr>
              <a:picLocks noChangeAspect="1" noChangeArrowheads="1"/>
            </p:cNvPicPr>
            <p:nvPr/>
          </p:nvPicPr>
          <p:blipFill>
            <a:blip r:embed="rId3"/>
            <a:srcRect/>
            <a:stretch>
              <a:fillRect/>
            </a:stretch>
          </p:blipFill>
          <p:spPr bwMode="auto">
            <a:xfrm>
              <a:off x="1530" y="258"/>
              <a:ext cx="8839" cy="7407"/>
            </a:xfrm>
            <a:prstGeom prst="rect">
              <a:avLst/>
            </a:prstGeom>
            <a:noFill/>
          </p:spPr>
        </p:pic>
        <p:sp>
          <p:nvSpPr>
            <p:cNvPr id="8206" name="Rectangle 14"/>
            <p:cNvSpPr>
              <a:spLocks noChangeArrowheads="1"/>
            </p:cNvSpPr>
            <p:nvPr/>
          </p:nvSpPr>
          <p:spPr bwMode="auto">
            <a:xfrm>
              <a:off x="1540" y="192"/>
              <a:ext cx="8819" cy="7626"/>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Rectangle 19"/>
          <p:cNvSpPr/>
          <p:nvPr/>
        </p:nvSpPr>
        <p:spPr>
          <a:xfrm>
            <a:off x="357158" y="4071942"/>
            <a:ext cx="4572000" cy="646331"/>
          </a:xfrm>
          <a:prstGeom prst="rect">
            <a:avLst/>
          </a:prstGeom>
        </p:spPr>
        <p:txBody>
          <a:bodyPr>
            <a:spAutoFit/>
          </a:bodyPr>
          <a:lstStyle/>
          <a:p>
            <a:r>
              <a:rPr lang="en-US" dirty="0"/>
              <a:t>Manage Personal</a:t>
            </a:r>
          </a:p>
          <a:p>
            <a:r>
              <a:rPr lang="en-US" dirty="0"/>
              <a:t> Profile Sequence Diagram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Group 1"/>
          <p:cNvGrpSpPr>
            <a:grpSpLocks/>
          </p:cNvGrpSpPr>
          <p:nvPr/>
        </p:nvGrpSpPr>
        <p:grpSpPr bwMode="auto">
          <a:xfrm>
            <a:off x="4643374" y="0"/>
            <a:ext cx="4500626" cy="3143272"/>
            <a:chOff x="1531" y="182"/>
            <a:chExt cx="8839" cy="7646"/>
          </a:xfrm>
        </p:grpSpPr>
        <p:pic>
          <p:nvPicPr>
            <p:cNvPr id="7170" name="Picture 2"/>
            <p:cNvPicPr>
              <a:picLocks noChangeAspect="1" noChangeArrowheads="1"/>
            </p:cNvPicPr>
            <p:nvPr/>
          </p:nvPicPr>
          <p:blipFill>
            <a:blip r:embed="rId2"/>
            <a:srcRect/>
            <a:stretch>
              <a:fillRect/>
            </a:stretch>
          </p:blipFill>
          <p:spPr bwMode="auto">
            <a:xfrm>
              <a:off x="1530" y="257"/>
              <a:ext cx="8839" cy="7407"/>
            </a:xfrm>
            <a:prstGeom prst="rect">
              <a:avLst/>
            </a:prstGeom>
            <a:noFill/>
          </p:spPr>
        </p:pic>
        <p:sp>
          <p:nvSpPr>
            <p:cNvPr id="7171" name="Rectangle 3"/>
            <p:cNvSpPr>
              <a:spLocks noChangeArrowheads="1"/>
            </p:cNvSpPr>
            <p:nvPr/>
          </p:nvSpPr>
          <p:spPr bwMode="auto">
            <a:xfrm>
              <a:off x="1540" y="191"/>
              <a:ext cx="8819" cy="7626"/>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2" name="Group 4"/>
          <p:cNvGrpSpPr>
            <a:grpSpLocks/>
          </p:cNvGrpSpPr>
          <p:nvPr/>
        </p:nvGrpSpPr>
        <p:grpSpPr bwMode="auto">
          <a:xfrm>
            <a:off x="0" y="3009903"/>
            <a:ext cx="4643438" cy="3848097"/>
            <a:chOff x="1531" y="190"/>
            <a:chExt cx="8839" cy="6737"/>
          </a:xfrm>
        </p:grpSpPr>
        <p:pic>
          <p:nvPicPr>
            <p:cNvPr id="7173" name="Picture 5"/>
            <p:cNvPicPr>
              <a:picLocks noChangeAspect="1" noChangeArrowheads="1"/>
            </p:cNvPicPr>
            <p:nvPr/>
          </p:nvPicPr>
          <p:blipFill>
            <a:blip r:embed="rId3" cstate="print"/>
            <a:srcRect/>
            <a:stretch>
              <a:fillRect/>
            </a:stretch>
          </p:blipFill>
          <p:spPr bwMode="auto">
            <a:xfrm>
              <a:off x="1530" y="189"/>
              <a:ext cx="8839" cy="6611"/>
            </a:xfrm>
            <a:prstGeom prst="rect">
              <a:avLst/>
            </a:prstGeom>
            <a:noFill/>
          </p:spPr>
        </p:pic>
        <p:sp>
          <p:nvSpPr>
            <p:cNvPr id="7174" name="Rectangle 6"/>
            <p:cNvSpPr>
              <a:spLocks noChangeArrowheads="1"/>
            </p:cNvSpPr>
            <p:nvPr/>
          </p:nvSpPr>
          <p:spPr bwMode="auto">
            <a:xfrm>
              <a:off x="1540" y="199"/>
              <a:ext cx="8819" cy="6717"/>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500034" y="857232"/>
            <a:ext cx="2364750" cy="646331"/>
          </a:xfrm>
          <a:prstGeom prst="rect">
            <a:avLst/>
          </a:prstGeom>
        </p:spPr>
        <p:txBody>
          <a:bodyPr wrap="none">
            <a:spAutoFit/>
          </a:bodyPr>
          <a:lstStyle/>
          <a:p>
            <a:r>
              <a:rPr lang="en-US" dirty="0"/>
              <a:t>Register a Complaint</a:t>
            </a:r>
          </a:p>
          <a:p>
            <a:r>
              <a:rPr lang="en-US" dirty="0"/>
              <a:t>Sequence Diagram - </a:t>
            </a:r>
          </a:p>
        </p:txBody>
      </p:sp>
      <p:sp>
        <p:nvSpPr>
          <p:cNvPr id="717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7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77"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78"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18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454545"/>
                </a:solidFill>
                <a:effectLst/>
                <a:latin typeface="Arial" pitchFamily="34" charset="0"/>
                <a:ea typeface="Trebuchet MS" pitchFamily="34" charset="0"/>
                <a:cs typeface="Trebuchet MS" pitchFamily="34" charset="0"/>
              </a:rPr>
              <a:t>Book a Parking Slot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 name="Rectangle 18"/>
          <p:cNvSpPr/>
          <p:nvPr/>
        </p:nvSpPr>
        <p:spPr>
          <a:xfrm>
            <a:off x="5643570" y="4286256"/>
            <a:ext cx="2287806" cy="646331"/>
          </a:xfrm>
          <a:prstGeom prst="rect">
            <a:avLst/>
          </a:prstGeom>
        </p:spPr>
        <p:txBody>
          <a:bodyPr wrap="none">
            <a:spAutoFit/>
          </a:bodyPr>
          <a:lstStyle/>
          <a:p>
            <a:r>
              <a:rPr lang="en-US" dirty="0"/>
              <a:t>Book a Parking Slot</a:t>
            </a:r>
          </a:p>
          <a:p>
            <a:r>
              <a:rPr lang="en-US" dirty="0"/>
              <a:t> Sequence Diagram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p:cNvGrpSpPr>
            <a:grpSpLocks/>
          </p:cNvGrpSpPr>
          <p:nvPr/>
        </p:nvGrpSpPr>
        <p:grpSpPr bwMode="auto">
          <a:xfrm>
            <a:off x="4671360" y="0"/>
            <a:ext cx="4472640" cy="2371041"/>
            <a:chOff x="1531" y="186"/>
            <a:chExt cx="8839" cy="7646"/>
          </a:xfrm>
        </p:grpSpPr>
        <p:pic>
          <p:nvPicPr>
            <p:cNvPr id="41987" name="Picture 3"/>
            <p:cNvPicPr>
              <a:picLocks noChangeAspect="1" noChangeArrowheads="1"/>
            </p:cNvPicPr>
            <p:nvPr/>
          </p:nvPicPr>
          <p:blipFill>
            <a:blip r:embed="rId2"/>
            <a:srcRect/>
            <a:stretch>
              <a:fillRect/>
            </a:stretch>
          </p:blipFill>
          <p:spPr bwMode="auto">
            <a:xfrm>
              <a:off x="1530" y="261"/>
              <a:ext cx="8839" cy="7407"/>
            </a:xfrm>
            <a:prstGeom prst="rect">
              <a:avLst/>
            </a:prstGeom>
            <a:noFill/>
          </p:spPr>
        </p:pic>
        <p:sp>
          <p:nvSpPr>
            <p:cNvPr id="41988" name="Rectangle 4"/>
            <p:cNvSpPr>
              <a:spLocks noChangeArrowheads="1"/>
            </p:cNvSpPr>
            <p:nvPr/>
          </p:nvSpPr>
          <p:spPr bwMode="auto">
            <a:xfrm>
              <a:off x="1540" y="195"/>
              <a:ext cx="8819" cy="7626"/>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989" name="Group 5"/>
          <p:cNvGrpSpPr>
            <a:grpSpLocks/>
          </p:cNvGrpSpPr>
          <p:nvPr/>
        </p:nvGrpSpPr>
        <p:grpSpPr bwMode="auto">
          <a:xfrm>
            <a:off x="4643438" y="2156728"/>
            <a:ext cx="4500562" cy="2428892"/>
            <a:chOff x="1531" y="182"/>
            <a:chExt cx="8839" cy="7651"/>
          </a:xfrm>
        </p:grpSpPr>
        <p:pic>
          <p:nvPicPr>
            <p:cNvPr id="41990" name="Picture 6"/>
            <p:cNvPicPr>
              <a:picLocks noChangeAspect="1" noChangeArrowheads="1"/>
            </p:cNvPicPr>
            <p:nvPr/>
          </p:nvPicPr>
          <p:blipFill>
            <a:blip r:embed="rId3" cstate="print"/>
            <a:srcRect/>
            <a:stretch>
              <a:fillRect/>
            </a:stretch>
          </p:blipFill>
          <p:spPr bwMode="auto">
            <a:xfrm>
              <a:off x="1530" y="181"/>
              <a:ext cx="8839" cy="7508"/>
            </a:xfrm>
            <a:prstGeom prst="rect">
              <a:avLst/>
            </a:prstGeom>
            <a:noFill/>
          </p:spPr>
        </p:pic>
        <p:sp>
          <p:nvSpPr>
            <p:cNvPr id="41991" name="Rectangle 7"/>
            <p:cNvSpPr>
              <a:spLocks noChangeArrowheads="1"/>
            </p:cNvSpPr>
            <p:nvPr/>
          </p:nvSpPr>
          <p:spPr bwMode="auto">
            <a:xfrm>
              <a:off x="1540" y="191"/>
              <a:ext cx="8819" cy="7631"/>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992" name="Group 8"/>
          <p:cNvGrpSpPr>
            <a:grpSpLocks/>
          </p:cNvGrpSpPr>
          <p:nvPr/>
        </p:nvGrpSpPr>
        <p:grpSpPr bwMode="auto">
          <a:xfrm>
            <a:off x="4572000" y="4071942"/>
            <a:ext cx="4714876" cy="2786058"/>
            <a:chOff x="1382" y="194"/>
            <a:chExt cx="8977" cy="7951"/>
          </a:xfrm>
        </p:grpSpPr>
        <p:pic>
          <p:nvPicPr>
            <p:cNvPr id="41993" name="Picture 9"/>
            <p:cNvPicPr>
              <a:picLocks noChangeAspect="1" noChangeArrowheads="1"/>
            </p:cNvPicPr>
            <p:nvPr/>
          </p:nvPicPr>
          <p:blipFill>
            <a:blip r:embed="rId4" cstate="print"/>
            <a:srcRect/>
            <a:stretch>
              <a:fillRect/>
            </a:stretch>
          </p:blipFill>
          <p:spPr bwMode="auto">
            <a:xfrm>
              <a:off x="1382" y="1341"/>
              <a:ext cx="8839" cy="6804"/>
            </a:xfrm>
            <a:prstGeom prst="rect">
              <a:avLst/>
            </a:prstGeom>
            <a:noFill/>
          </p:spPr>
        </p:pic>
        <p:sp>
          <p:nvSpPr>
            <p:cNvPr id="41994" name="Rectangle 10"/>
            <p:cNvSpPr>
              <a:spLocks noChangeArrowheads="1"/>
            </p:cNvSpPr>
            <p:nvPr/>
          </p:nvSpPr>
          <p:spPr bwMode="auto">
            <a:xfrm>
              <a:off x="1540" y="194"/>
              <a:ext cx="8819" cy="6914"/>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99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Logout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09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Logout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 name="TextBox 12"/>
          <p:cNvSpPr txBox="1"/>
          <p:nvPr/>
        </p:nvSpPr>
        <p:spPr>
          <a:xfrm>
            <a:off x="785786" y="5000636"/>
            <a:ext cx="3070071" cy="923330"/>
          </a:xfrm>
          <a:prstGeom prst="rect">
            <a:avLst/>
          </a:prstGeom>
          <a:noFill/>
        </p:spPr>
        <p:txBody>
          <a:bodyPr wrap="none" rtlCol="0">
            <a:spAutoFit/>
          </a:bodyPr>
          <a:lstStyle/>
          <a:p>
            <a:r>
              <a:rPr lang="en-US" dirty="0"/>
              <a:t> </a:t>
            </a:r>
          </a:p>
          <a:p>
            <a:r>
              <a:rPr lang="en-US" dirty="0"/>
              <a:t>Logout Sequence Diagram -</a:t>
            </a:r>
          </a:p>
          <a:p>
            <a:endParaRPr lang="en-US" dirty="0"/>
          </a:p>
        </p:txBody>
      </p:sp>
      <p:sp>
        <p:nvSpPr>
          <p:cNvPr id="14" name="TextBox 13"/>
          <p:cNvSpPr txBox="1"/>
          <p:nvPr/>
        </p:nvSpPr>
        <p:spPr>
          <a:xfrm>
            <a:off x="214282" y="2786058"/>
            <a:ext cx="4480714" cy="646331"/>
          </a:xfrm>
          <a:prstGeom prst="rect">
            <a:avLst/>
          </a:prstGeom>
          <a:noFill/>
        </p:spPr>
        <p:txBody>
          <a:bodyPr wrap="none" rtlCol="0">
            <a:spAutoFit/>
          </a:bodyPr>
          <a:lstStyle/>
          <a:p>
            <a:r>
              <a:rPr lang="en-US" dirty="0"/>
              <a:t>Convey Suggestions Sequence Diagram -</a:t>
            </a:r>
          </a:p>
          <a:p>
            <a:endParaRPr lang="en-US" dirty="0"/>
          </a:p>
        </p:txBody>
      </p:sp>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454545"/>
                </a:solidFill>
                <a:effectLst/>
                <a:latin typeface="Arial" pitchFamily="34" charset="0"/>
                <a:ea typeface="Trebuchet MS" pitchFamily="34" charset="0"/>
                <a:cs typeface="Trebuchet MS" pitchFamily="34" charset="0"/>
              </a:rPr>
              <a:t>Notices Section Sequence Diagram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TextBox 15"/>
          <p:cNvSpPr txBox="1"/>
          <p:nvPr/>
        </p:nvSpPr>
        <p:spPr>
          <a:xfrm>
            <a:off x="500034" y="571480"/>
            <a:ext cx="3967753" cy="923330"/>
          </a:xfrm>
          <a:prstGeom prst="rect">
            <a:avLst/>
          </a:prstGeom>
          <a:noFill/>
        </p:spPr>
        <p:txBody>
          <a:bodyPr wrap="none" rtlCol="0">
            <a:spAutoFit/>
          </a:bodyPr>
          <a:lstStyle/>
          <a:p>
            <a:r>
              <a:rPr lang="en-US" dirty="0"/>
              <a:t> </a:t>
            </a:r>
          </a:p>
          <a:p>
            <a:r>
              <a:rPr lang="en-US" dirty="0"/>
              <a:t>Notices Section Sequence Diagram -</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Algerian" pitchFamily="82" charset="0"/>
              </a:rPr>
              <a:t>A Basic Idea of Our Software</a:t>
            </a:r>
            <a:endParaRPr lang="en-US" b="1" dirty="0">
              <a:latin typeface="Algerian" pitchFamily="82" charset="0"/>
            </a:endParaRPr>
          </a:p>
        </p:txBody>
      </p:sp>
      <p:sp>
        <p:nvSpPr>
          <p:cNvPr id="3" name="Content Placeholder 2"/>
          <p:cNvSpPr>
            <a:spLocks noGrp="1"/>
          </p:cNvSpPr>
          <p:nvPr>
            <p:ph idx="1"/>
          </p:nvPr>
        </p:nvSpPr>
        <p:spPr/>
        <p:txBody>
          <a:bodyPr/>
          <a:lstStyle/>
          <a:p>
            <a:r>
              <a:rPr lang="en-IN" dirty="0"/>
              <a:t>It will have different user roles like the Admin ,Secretary ,Resident  Members , Gatekeeper and even Accountant Users.</a:t>
            </a:r>
          </a:p>
          <a:p>
            <a:r>
              <a:rPr lang="en-IN" dirty="0"/>
              <a:t>The software would be having a very simple and basic interface so that the elderly or even the less educated people can use it with ease.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09" name="Group 1"/>
          <p:cNvGrpSpPr>
            <a:grpSpLocks/>
          </p:cNvGrpSpPr>
          <p:nvPr/>
        </p:nvGrpSpPr>
        <p:grpSpPr bwMode="auto">
          <a:xfrm>
            <a:off x="1214414" y="1785926"/>
            <a:ext cx="6929486" cy="4714878"/>
            <a:chOff x="1531" y="195"/>
            <a:chExt cx="8839" cy="6638"/>
          </a:xfrm>
        </p:grpSpPr>
        <p:pic>
          <p:nvPicPr>
            <p:cNvPr id="43010" name="Picture 2"/>
            <p:cNvPicPr>
              <a:picLocks noChangeAspect="1" noChangeArrowheads="1"/>
            </p:cNvPicPr>
            <p:nvPr/>
          </p:nvPicPr>
          <p:blipFill>
            <a:blip r:embed="rId2"/>
            <a:srcRect/>
            <a:stretch>
              <a:fillRect/>
            </a:stretch>
          </p:blipFill>
          <p:spPr bwMode="auto">
            <a:xfrm>
              <a:off x="1530" y="194"/>
              <a:ext cx="8839" cy="6603"/>
            </a:xfrm>
            <a:prstGeom prst="rect">
              <a:avLst/>
            </a:prstGeom>
            <a:noFill/>
          </p:spPr>
        </p:pic>
        <p:sp>
          <p:nvSpPr>
            <p:cNvPr id="43011" name="Rectangle 3"/>
            <p:cNvSpPr>
              <a:spLocks noChangeArrowheads="1"/>
            </p:cNvSpPr>
            <p:nvPr/>
          </p:nvSpPr>
          <p:spPr bwMode="auto">
            <a:xfrm>
              <a:off x="1540" y="204"/>
              <a:ext cx="8819" cy="6619"/>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p:cNvSpPr/>
          <p:nvPr/>
        </p:nvSpPr>
        <p:spPr>
          <a:xfrm>
            <a:off x="428596" y="0"/>
            <a:ext cx="8715404" cy="1477328"/>
          </a:xfrm>
          <a:prstGeom prst="rect">
            <a:avLst/>
          </a:prstGeom>
        </p:spPr>
        <p:txBody>
          <a:bodyPr wrap="square">
            <a:spAutoFit/>
          </a:bodyPr>
          <a:lstStyle/>
          <a:p>
            <a:r>
              <a:rPr lang="en-US" dirty="0"/>
              <a:t>STATECHART DIAGRAM DESCRIPTION -</a:t>
            </a:r>
          </a:p>
          <a:p>
            <a:r>
              <a:rPr lang="en-US" dirty="0"/>
              <a:t>State chart diagram is used to model the dynamic nature of a system. They define different states of an object during its lifetime and these states are changed by events. State chart diagram describes the flow of control from one state to another state.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 name="Group 2"/>
          <p:cNvGrpSpPr>
            <a:grpSpLocks/>
          </p:cNvGrpSpPr>
          <p:nvPr/>
        </p:nvGrpSpPr>
        <p:grpSpPr bwMode="auto">
          <a:xfrm>
            <a:off x="1500166" y="1500174"/>
            <a:ext cx="6500858" cy="4921255"/>
            <a:chOff x="1531" y="191"/>
            <a:chExt cx="8839" cy="6625"/>
          </a:xfrm>
        </p:grpSpPr>
        <p:pic>
          <p:nvPicPr>
            <p:cNvPr id="1027" name="Picture 3"/>
            <p:cNvPicPr>
              <a:picLocks noChangeAspect="1" noChangeArrowheads="1"/>
            </p:cNvPicPr>
            <p:nvPr/>
          </p:nvPicPr>
          <p:blipFill>
            <a:blip r:embed="rId2" cstate="print"/>
            <a:srcRect/>
            <a:stretch>
              <a:fillRect/>
            </a:stretch>
          </p:blipFill>
          <p:spPr bwMode="auto">
            <a:xfrm>
              <a:off x="1530" y="191"/>
              <a:ext cx="8839" cy="6577"/>
            </a:xfrm>
            <a:prstGeom prst="rect">
              <a:avLst/>
            </a:prstGeom>
            <a:noFill/>
          </p:spPr>
        </p:pic>
        <p:sp>
          <p:nvSpPr>
            <p:cNvPr id="1028" name="Rectangle 4"/>
            <p:cNvSpPr>
              <a:spLocks noChangeArrowheads="1"/>
            </p:cNvSpPr>
            <p:nvPr/>
          </p:nvSpPr>
          <p:spPr bwMode="auto">
            <a:xfrm>
              <a:off x="1540" y="201"/>
              <a:ext cx="8819" cy="6605"/>
            </a:xfrm>
            <a:prstGeom prst="rect">
              <a:avLst/>
            </a:prstGeom>
            <a:noFill/>
            <a:ln w="1244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Rectangle 8"/>
          <p:cNvSpPr/>
          <p:nvPr/>
        </p:nvSpPr>
        <p:spPr>
          <a:xfrm>
            <a:off x="285720" y="0"/>
            <a:ext cx="8572560" cy="1200329"/>
          </a:xfrm>
          <a:prstGeom prst="rect">
            <a:avLst/>
          </a:prstGeom>
        </p:spPr>
        <p:txBody>
          <a:bodyPr wrap="square">
            <a:spAutoFit/>
          </a:bodyPr>
          <a:lstStyle/>
          <a:p>
            <a:r>
              <a:rPr lang="en-US" dirty="0"/>
              <a:t>DEPLOYMENT DIAGRAM DESCRIPTION -</a:t>
            </a:r>
          </a:p>
          <a:p>
            <a:r>
              <a:rPr lang="en-US" dirty="0"/>
              <a:t>Deployment diagrams are used to </a:t>
            </a:r>
            <a:r>
              <a:rPr lang="en-US" dirty="0" err="1"/>
              <a:t>visualise</a:t>
            </a:r>
            <a:r>
              <a:rPr lang="en-US" dirty="0"/>
              <a:t> the hardware processors, nodes, devices of a system, the links of communication between them and the placement of software files on that hardware.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Algerian" pitchFamily="82" charset="0"/>
              </a:rPr>
              <a:t>Feature Set of the Software</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IN" dirty="0"/>
              <a:t>A Dashboard </a:t>
            </a:r>
          </a:p>
          <a:p>
            <a:r>
              <a:rPr lang="en-IN" dirty="0"/>
              <a:t>Facilities Management</a:t>
            </a:r>
          </a:p>
          <a:p>
            <a:r>
              <a:rPr lang="en-US" dirty="0"/>
              <a:t>Maintenance Committee</a:t>
            </a:r>
            <a:endParaRPr lang="en-IN" dirty="0"/>
          </a:p>
          <a:p>
            <a:r>
              <a:rPr lang="en-IN" dirty="0"/>
              <a:t>Notices Section</a:t>
            </a:r>
          </a:p>
          <a:p>
            <a:r>
              <a:rPr lang="en-IN" dirty="0"/>
              <a:t>Management Committee</a:t>
            </a:r>
          </a:p>
          <a:p>
            <a:r>
              <a:rPr lang="en-IN" dirty="0"/>
              <a:t>Member Management </a:t>
            </a:r>
          </a:p>
          <a:p>
            <a:r>
              <a:rPr lang="en-IN" dirty="0"/>
              <a:t>Complain Management</a:t>
            </a:r>
          </a:p>
          <a:p>
            <a:r>
              <a:rPr lang="en-IN" dirty="0"/>
              <a:t>Parking Manager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itchFamily="82" charset="0"/>
              </a:rPr>
              <a:t>Project Methodology</a:t>
            </a:r>
            <a:endParaRPr lang="en-US" dirty="0">
              <a:latin typeface="Algerian" pitchFamily="82" charset="0"/>
            </a:endParaRPr>
          </a:p>
        </p:txBody>
      </p:sp>
      <p:sp>
        <p:nvSpPr>
          <p:cNvPr id="3" name="Content Placeholder 2"/>
          <p:cNvSpPr>
            <a:spLocks noGrp="1"/>
          </p:cNvSpPr>
          <p:nvPr>
            <p:ph idx="1"/>
          </p:nvPr>
        </p:nvSpPr>
        <p:spPr/>
        <p:txBody>
          <a:bodyPr>
            <a:noAutofit/>
          </a:bodyPr>
          <a:lstStyle/>
          <a:p>
            <a:pPr>
              <a:buNone/>
            </a:pPr>
            <a:r>
              <a:rPr lang="en-US" sz="1800" dirty="0"/>
              <a:t>      A project management methodology is essentially a set of guiding principles and processes for managing a project. Your choice of methodology defines how you work and communicate.</a:t>
            </a:r>
          </a:p>
          <a:p>
            <a:pPr>
              <a:buNone/>
            </a:pPr>
            <a:r>
              <a:rPr lang="en-IN" sz="1800" dirty="0"/>
              <a:t>      We have chosen Agile methodology for our project because of the following reasons:</a:t>
            </a:r>
          </a:p>
          <a:p>
            <a:r>
              <a:rPr lang="en-US" sz="1800" dirty="0"/>
              <a:t>Superior quality product. </a:t>
            </a:r>
          </a:p>
          <a:p>
            <a:r>
              <a:rPr lang="en-US" sz="1800" dirty="0"/>
              <a:t>Customer satisfaction. </a:t>
            </a:r>
          </a:p>
          <a:p>
            <a:r>
              <a:rPr lang="en-US" sz="1800" dirty="0"/>
              <a:t>Better control.</a:t>
            </a:r>
          </a:p>
          <a:p>
            <a:r>
              <a:rPr lang="en-US" sz="1800" dirty="0"/>
              <a:t>Improved project predictability. </a:t>
            </a:r>
          </a:p>
          <a:p>
            <a:r>
              <a:rPr lang="en-US" sz="1800" dirty="0"/>
              <a:t>Reduced risks. </a:t>
            </a:r>
          </a:p>
          <a:p>
            <a:r>
              <a:rPr lang="en-US" sz="1800" dirty="0"/>
              <a:t>Increased </a:t>
            </a:r>
            <a:r>
              <a:rPr lang="en-US" sz="1800" b="1" dirty="0"/>
              <a:t>flexibility</a:t>
            </a:r>
            <a:r>
              <a:rPr lang="en-US" sz="1800" dirty="0"/>
              <a:t>. </a:t>
            </a:r>
          </a:p>
          <a:p>
            <a:r>
              <a:rPr lang="en-US" sz="1800" dirty="0"/>
              <a:t>Continuous improvement. </a:t>
            </a:r>
          </a:p>
          <a:p>
            <a:r>
              <a:rPr lang="en-US" sz="1800" dirty="0"/>
              <a:t>Improved team morale.</a:t>
            </a:r>
          </a:p>
          <a:p>
            <a:pPr>
              <a:buNone/>
            </a:pPr>
            <a:br>
              <a:rPr lang="en-US" sz="1800" dirty="0"/>
            </a:br>
            <a:endParaRPr lang="en-US" sz="1800" dirty="0"/>
          </a:p>
          <a:p>
            <a:pPr>
              <a:buNone/>
            </a:pPr>
            <a:endParaRPr lang="en-IN" sz="1800" dirty="0"/>
          </a:p>
          <a:p>
            <a:pPr>
              <a:buNone/>
            </a:pP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7467600" cy="1143000"/>
          </a:xfrm>
        </p:spPr>
        <p:txBody>
          <a:bodyPr>
            <a:normAutofit fontScale="90000"/>
          </a:bodyPr>
          <a:lstStyle/>
          <a:p>
            <a:r>
              <a:rPr lang="en-IN" dirty="0">
                <a:latin typeface="Algerian" pitchFamily="82" charset="0"/>
              </a:rPr>
              <a:t>AGILE METHDOLOGY Explained</a:t>
            </a:r>
            <a:endParaRPr lang="en-US" dirty="0">
              <a:latin typeface="Algerian" pitchFamily="82" charset="0"/>
            </a:endParaRPr>
          </a:p>
        </p:txBody>
      </p:sp>
      <p:sp>
        <p:nvSpPr>
          <p:cNvPr id="10" name="TextBox 9"/>
          <p:cNvSpPr txBox="1"/>
          <p:nvPr/>
        </p:nvSpPr>
        <p:spPr>
          <a:xfrm>
            <a:off x="571472" y="1571612"/>
            <a:ext cx="7286676" cy="4708981"/>
          </a:xfrm>
          <a:prstGeom prst="rect">
            <a:avLst/>
          </a:prstGeom>
          <a:noFill/>
        </p:spPr>
        <p:txBody>
          <a:bodyPr wrap="square" rtlCol="0">
            <a:spAutoFit/>
          </a:bodyPr>
          <a:lstStyle/>
          <a:p>
            <a:r>
              <a:rPr lang="en-US" sz="2000" dirty="0"/>
              <a:t>The </a:t>
            </a:r>
            <a:r>
              <a:rPr lang="en-US" sz="2000" b="1" dirty="0"/>
              <a:t>Agile software development</a:t>
            </a:r>
            <a:r>
              <a:rPr lang="en-US" sz="2000" dirty="0"/>
              <a:t> methodology is one of the simplest and effective processes to turn a vision for a business need into software solutions. Agile is a term used to describe software development approaches that employ continual planning, learning, improvement, team collaboration, evolutionary development, and early delivery. It encourages flexible responses to change.</a:t>
            </a:r>
          </a:p>
          <a:p>
            <a:r>
              <a:rPr lang="en-US" sz="2000" dirty="0"/>
              <a:t>The agile software development emphasizes on four core values.</a:t>
            </a:r>
          </a:p>
          <a:p>
            <a:r>
              <a:rPr lang="en-US" sz="2000" dirty="0"/>
              <a:t>1) Individual and team interactions over processes and tools</a:t>
            </a:r>
          </a:p>
          <a:p>
            <a:r>
              <a:rPr lang="en-US" sz="2000" dirty="0"/>
              <a:t>2) Working software over comprehensive documentation</a:t>
            </a:r>
          </a:p>
          <a:p>
            <a:r>
              <a:rPr lang="en-US" sz="2000" dirty="0"/>
              <a:t>3) Customer collaboration over contract negotiation</a:t>
            </a:r>
          </a:p>
          <a:p>
            <a:r>
              <a:rPr lang="en-US" sz="2000" dirty="0"/>
              <a:t>4) Responding to change over following a plan</a:t>
            </a:r>
          </a:p>
          <a:p>
            <a:endParaRPr lang="en-US" sz="2000" dirty="0"/>
          </a:p>
          <a:p>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7AF0-DED5-3E40-A6D9-1DB3E1928530}"/>
              </a:ext>
            </a:extLst>
          </p:cNvPr>
          <p:cNvSpPr>
            <a:spLocks noGrp="1"/>
          </p:cNvSpPr>
          <p:nvPr>
            <p:ph type="title"/>
          </p:nvPr>
        </p:nvSpPr>
        <p:spPr/>
        <p:txBody>
          <a:bodyPr/>
          <a:lstStyle/>
          <a:p>
            <a:r>
              <a:rPr lang="en-IN" dirty="0">
                <a:latin typeface="Algerian" pitchFamily="82" charset="0"/>
              </a:rPr>
              <a:t>AGILE MODEL STEPS</a:t>
            </a:r>
            <a:endParaRPr lang="en-US" dirty="0"/>
          </a:p>
        </p:txBody>
      </p:sp>
      <p:pic>
        <p:nvPicPr>
          <p:cNvPr id="4" name="Content Placeholder 5" descr="software-engineering-agile-model.png">
            <a:extLst>
              <a:ext uri="{FF2B5EF4-FFF2-40B4-BE49-F238E27FC236}">
                <a16:creationId xmlns:a16="http://schemas.microsoft.com/office/drawing/2014/main" id="{F127F965-C52D-1649-8B5F-70A7F6A101D2}"/>
              </a:ext>
            </a:extLst>
          </p:cNvPr>
          <p:cNvPicPr>
            <a:picLocks noGrp="1" noChangeAspect="1"/>
          </p:cNvPicPr>
          <p:nvPr>
            <p:ph idx="1"/>
          </p:nvPr>
        </p:nvPicPr>
        <p:blipFill>
          <a:blip r:embed="rId2"/>
          <a:stretch>
            <a:fillRect/>
          </a:stretch>
        </p:blipFill>
        <p:spPr>
          <a:xfrm>
            <a:off x="1466850" y="1843880"/>
            <a:ext cx="5841454" cy="4330029"/>
          </a:xfrm>
        </p:spPr>
      </p:pic>
    </p:spTree>
    <p:extLst>
      <p:ext uri="{BB962C8B-B14F-4D97-AF65-F5344CB8AC3E}">
        <p14:creationId xmlns:p14="http://schemas.microsoft.com/office/powerpoint/2010/main" val="230600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lgerian" pitchFamily="82" charset="0"/>
              </a:rPr>
              <a:t>STAKEHOLDER MANAGEMENT</a:t>
            </a:r>
            <a:endParaRPr lang="en-US" sz="4000" dirty="0"/>
          </a:p>
        </p:txBody>
      </p:sp>
      <p:sp>
        <p:nvSpPr>
          <p:cNvPr id="3" name="Content Placeholder 2"/>
          <p:cNvSpPr>
            <a:spLocks noGrp="1"/>
          </p:cNvSpPr>
          <p:nvPr>
            <p:ph idx="1"/>
          </p:nvPr>
        </p:nvSpPr>
        <p:spPr/>
        <p:txBody>
          <a:bodyPr>
            <a:normAutofit lnSpcReduction="10000"/>
          </a:bodyPr>
          <a:lstStyle/>
          <a:p>
            <a:pPr>
              <a:buNone/>
            </a:pPr>
            <a:r>
              <a:rPr lang="en-US" sz="2000" dirty="0"/>
              <a:t>    </a:t>
            </a:r>
          </a:p>
          <a:p>
            <a:pPr>
              <a:buNone/>
            </a:pPr>
            <a:r>
              <a:rPr lang="en-IN" sz="2000" dirty="0"/>
              <a:t>     </a:t>
            </a:r>
            <a:r>
              <a:rPr lang="en-IN" sz="2000" dirty="0">
                <a:solidFill>
                  <a:srgbClr val="00B0F0"/>
                </a:solidFill>
              </a:rPr>
              <a:t>Who is a Stakeholder?</a:t>
            </a:r>
          </a:p>
          <a:p>
            <a:pPr>
              <a:buNone/>
            </a:pPr>
            <a:r>
              <a:rPr lang="en-IN" sz="2000" dirty="0"/>
              <a:t>      </a:t>
            </a:r>
            <a:r>
              <a:rPr lang="en-US" sz="2000" dirty="0"/>
              <a:t>A stakeholder is an individual, group, or organization that may affect be affected by or perceive itself to be affected by a decision, activity, or outcome of a project.</a:t>
            </a:r>
          </a:p>
          <a:p>
            <a:pPr>
              <a:buNone/>
            </a:pPr>
            <a:r>
              <a:rPr lang="en-IN" sz="2000" dirty="0"/>
              <a:t>     </a:t>
            </a:r>
            <a:r>
              <a:rPr lang="en-IN" sz="2000" dirty="0">
                <a:solidFill>
                  <a:srgbClr val="00B0F0"/>
                </a:solidFill>
              </a:rPr>
              <a:t>Who all are stakeholders in our project?</a:t>
            </a:r>
          </a:p>
          <a:p>
            <a:pPr>
              <a:buNone/>
            </a:pPr>
            <a:r>
              <a:rPr lang="en-IN" sz="2000" dirty="0"/>
              <a:t>     Our project development has 3 main hierarchical positions one of us being the project steering committee leader and two of us being members.</a:t>
            </a:r>
          </a:p>
          <a:p>
            <a:pPr>
              <a:buNone/>
            </a:pPr>
            <a:endParaRPr lang="en-IN" sz="2000" dirty="0"/>
          </a:p>
          <a:p>
            <a:pPr>
              <a:buNone/>
            </a:pPr>
            <a:r>
              <a:rPr lang="en-IN" sz="2000" dirty="0">
                <a:solidFill>
                  <a:srgbClr val="00B0F0"/>
                </a:solidFill>
              </a:rPr>
              <a:t>     Sakshil Verma</a:t>
            </a:r>
            <a:r>
              <a:rPr lang="en-IN" sz="2000" dirty="0"/>
              <a:t> – Project steering committee leader </a:t>
            </a:r>
          </a:p>
          <a:p>
            <a:pPr>
              <a:buNone/>
            </a:pPr>
            <a:r>
              <a:rPr lang="en-IN" sz="2000" dirty="0">
                <a:solidFill>
                  <a:srgbClr val="00B0F0"/>
                </a:solidFill>
              </a:rPr>
              <a:t>     Saksham Thareja </a:t>
            </a:r>
            <a:r>
              <a:rPr lang="en-IN" sz="2000" dirty="0"/>
              <a:t>- Project steering committee member</a:t>
            </a:r>
          </a:p>
          <a:p>
            <a:pPr>
              <a:buNone/>
            </a:pPr>
            <a:r>
              <a:rPr lang="en-IN" sz="2000" dirty="0">
                <a:solidFill>
                  <a:srgbClr val="00B0F0"/>
                </a:solidFill>
              </a:rPr>
              <a:t>     Akarshit Vats- </a:t>
            </a:r>
            <a:r>
              <a:rPr lang="en-IN" sz="2000" dirty="0"/>
              <a:t>Project steering committee member</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lgerian" pitchFamily="82" charset="0"/>
              </a:rPr>
              <a:t>MAJOR FUNCTIONS</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sz="2400" dirty="0"/>
              <a:t>Personal Login(Member Management) &amp; New Registration Module</a:t>
            </a:r>
          </a:p>
          <a:p>
            <a:r>
              <a:rPr lang="en-US" sz="2400" dirty="0"/>
              <a:t> Complaints Register Module</a:t>
            </a:r>
          </a:p>
          <a:p>
            <a:r>
              <a:rPr lang="en-US" sz="2400" dirty="0"/>
              <a:t> Facilities Management Module</a:t>
            </a:r>
          </a:p>
          <a:p>
            <a:r>
              <a:rPr lang="en-US" sz="2400" dirty="0"/>
              <a:t> Notice Section Module</a:t>
            </a:r>
          </a:p>
          <a:p>
            <a:r>
              <a:rPr lang="en-US" sz="2400" dirty="0"/>
              <a:t> Management Committee Module</a:t>
            </a:r>
          </a:p>
          <a:p>
            <a:r>
              <a:rPr lang="en-US" sz="2400" dirty="0"/>
              <a:t> Parking Management Module</a:t>
            </a:r>
          </a:p>
          <a:p>
            <a:r>
              <a:rPr lang="en-US" sz="2400" dirty="0"/>
              <a:t>New Initiatives Module</a:t>
            </a:r>
          </a:p>
          <a:p>
            <a:r>
              <a:rPr lang="en-US" sz="2400" dirty="0"/>
              <a:t> Product Improvement Suggestions Module</a:t>
            </a:r>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786</TotalTime>
  <Words>876</Words>
  <Application>Microsoft Office PowerPoint</Application>
  <PresentationFormat>On-screen Show (4:3)</PresentationFormat>
  <Paragraphs>144</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Technic</vt:lpstr>
      <vt:lpstr> APARTMENT MANAGEMENT SYSTEM</vt:lpstr>
      <vt:lpstr>INTRODUCTION TO OUR SOFTWARE</vt:lpstr>
      <vt:lpstr>A Basic Idea of Our Software</vt:lpstr>
      <vt:lpstr>Feature Set of the Software</vt:lpstr>
      <vt:lpstr>Project Methodology</vt:lpstr>
      <vt:lpstr>AGILE METHDOLOGY Explained</vt:lpstr>
      <vt:lpstr>AGILE MODEL STEPS</vt:lpstr>
      <vt:lpstr>STAKEHOLDER MANAGEMENT</vt:lpstr>
      <vt:lpstr>MAJOR FUNCTIONS</vt:lpstr>
      <vt:lpstr>REQUIREMENTS</vt:lpstr>
      <vt:lpstr>FUNCTIONAL REQUIREMENTS</vt:lpstr>
      <vt:lpstr>NON-FUNCTIONAL REQUIREMENTS </vt:lpstr>
      <vt:lpstr>INFRASTRUCTURE REQUIREMENTS</vt:lpstr>
      <vt:lpstr>PROJECT MANAGEMENT PLAN</vt:lpstr>
      <vt:lpstr>ESTIMATION</vt:lpstr>
      <vt:lpstr>WBS and Risk Management Plan</vt:lpstr>
      <vt:lpstr>WBS With Project Schedule</vt:lpstr>
      <vt:lpstr>Risk identification AND MANAGEMENT</vt:lpstr>
      <vt:lpstr>LIST REGISTER</vt:lpstr>
      <vt:lpstr>MANAGING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APARTMENT MANAGEMENT SYSTEM</dc:title>
  <dc:creator>Saksham Thareja</dc:creator>
  <cp:lastModifiedBy>Unknown User</cp:lastModifiedBy>
  <cp:revision>23</cp:revision>
  <dcterms:created xsi:type="dcterms:W3CDTF">2021-01-28T09:58:49Z</dcterms:created>
  <dcterms:modified xsi:type="dcterms:W3CDTF">2021-05-06T06:20:23Z</dcterms:modified>
</cp:coreProperties>
</file>